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96" r:id="rId2"/>
    <p:sldId id="289" r:id="rId3"/>
    <p:sldId id="258" r:id="rId4"/>
    <p:sldId id="290" r:id="rId5"/>
    <p:sldId id="297" r:id="rId6"/>
    <p:sldId id="291" r:id="rId7"/>
    <p:sldId id="257" r:id="rId8"/>
    <p:sldId id="298" r:id="rId9"/>
    <p:sldId id="299" r:id="rId10"/>
    <p:sldId id="292" r:id="rId11"/>
    <p:sldId id="302" r:id="rId12"/>
    <p:sldId id="303" r:id="rId13"/>
    <p:sldId id="293" r:id="rId14"/>
    <p:sldId id="266" r:id="rId15"/>
    <p:sldId id="305" r:id="rId16"/>
    <p:sldId id="306" r:id="rId17"/>
    <p:sldId id="304" r:id="rId18"/>
    <p:sldId id="307" r:id="rId19"/>
    <p:sldId id="294" r:id="rId20"/>
    <p:sldId id="265" r:id="rId21"/>
    <p:sldId id="309" r:id="rId22"/>
    <p:sldId id="30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7" userDrawn="1">
          <p15:clr>
            <a:srgbClr val="A4A3A4"/>
          </p15:clr>
        </p15:guide>
        <p15:guide id="2" pos="7106" userDrawn="1">
          <p15:clr>
            <a:srgbClr val="A4A3A4"/>
          </p15:clr>
        </p15:guide>
        <p15:guide id="3" pos="574" userDrawn="1">
          <p15:clr>
            <a:srgbClr val="A4A3A4"/>
          </p15:clr>
        </p15:guide>
        <p15:guide id="4" orient="horz" pos="3793" userDrawn="1">
          <p15:clr>
            <a:srgbClr val="A4A3A4"/>
          </p15:clr>
        </p15:guide>
        <p15:guide id="5" orient="horz" pos="1207" userDrawn="1">
          <p15:clr>
            <a:srgbClr val="A4A3A4"/>
          </p15:clr>
        </p15:guide>
        <p15:guide id="6" pos="4158" userDrawn="1">
          <p15:clr>
            <a:srgbClr val="A4A3A4"/>
          </p15:clr>
        </p15:guide>
        <p15:guide id="7" orient="horz" pos="935" userDrawn="1">
          <p15:clr>
            <a:srgbClr val="A4A3A4"/>
          </p15:clr>
        </p15:guide>
        <p15:guide id="8" orient="horz" pos="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15"/>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2" autoAdjust="0"/>
    <p:restoredTop sz="94660"/>
  </p:normalViewPr>
  <p:slideViewPr>
    <p:cSldViewPr>
      <p:cViewPr varScale="1">
        <p:scale>
          <a:sx n="107" d="100"/>
          <a:sy n="107" d="100"/>
        </p:scale>
        <p:origin x="132" y="480"/>
      </p:cViewPr>
      <p:guideLst>
        <p:guide orient="horz" pos="527"/>
        <p:guide pos="7106"/>
        <p:guide pos="574"/>
        <p:guide orient="horz" pos="3793"/>
        <p:guide orient="horz" pos="1207"/>
        <p:guide pos="4158"/>
        <p:guide orient="horz" pos="935"/>
        <p:guide orient="horz" pos="84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92A1D-90D9-4E8A-96BA-6B8291CF4A1D}" type="datetimeFigureOut">
              <a:rPr lang="zh-CN" altLang="en-US" smtClean="0"/>
              <a:t>2018/4/16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6527DC-7872-487D-965A-5F562D5AB858}" type="slidenum">
              <a:rPr lang="zh-CN" altLang="en-US" smtClean="0"/>
              <a:t>‹#›</a:t>
            </a:fld>
            <a:endParaRPr lang="zh-CN" altLang="en-US"/>
          </a:p>
        </p:txBody>
      </p:sp>
    </p:spTree>
    <p:extLst>
      <p:ext uri="{BB962C8B-B14F-4D97-AF65-F5344CB8AC3E}">
        <p14:creationId xmlns:p14="http://schemas.microsoft.com/office/powerpoint/2010/main" val="1077627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24000" r="-2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2018/4/16</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4.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jpg"/><Relationship Id="rId5" Type="http://schemas.microsoft.com/office/2007/relationships/hdphoto" Target="../media/hdphoto2.wdp"/><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2493" y="1638665"/>
            <a:ext cx="9127014" cy="707886"/>
          </a:xfrm>
          <a:prstGeom prst="rect">
            <a:avLst/>
          </a:prstGeom>
          <a:noFill/>
        </p:spPr>
        <p:txBody>
          <a:bodyPr wrap="square" rtlCol="0">
            <a:spAutoFit/>
          </a:bodyPr>
          <a:lstStyle/>
          <a:p>
            <a:pPr algn="ctr"/>
            <a:r>
              <a:rPr lang="en-US" altLang="zh-CN" sz="4000" dirty="0">
                <a:solidFill>
                  <a:srgbClr val="FFC000"/>
                </a:solidFill>
                <a:latin typeface="微软雅黑" panose="020B0503020204020204" pitchFamily="34" charset="-122"/>
                <a:ea typeface="微软雅黑" panose="020B0503020204020204" pitchFamily="34" charset="-122"/>
              </a:rPr>
              <a:t>A05-</a:t>
            </a:r>
            <a:r>
              <a:rPr lang="zh-CN" altLang="en-US" sz="4000" dirty="0">
                <a:solidFill>
                  <a:srgbClr val="FFC000"/>
                </a:solidFill>
                <a:latin typeface="微软雅黑" panose="020B0503020204020204" pitchFamily="34" charset="-122"/>
                <a:ea typeface="微软雅黑" panose="020B0503020204020204" pitchFamily="34" charset="-122"/>
              </a:rPr>
              <a:t>资源回收</a:t>
            </a:r>
            <a:r>
              <a:rPr lang="en-US" altLang="zh-CN" sz="4000" dirty="0">
                <a:solidFill>
                  <a:srgbClr val="FFC000"/>
                </a:solidFill>
                <a:latin typeface="微软雅黑" panose="020B0503020204020204" pitchFamily="34" charset="-122"/>
                <a:ea typeface="微软雅黑" panose="020B0503020204020204" pitchFamily="34" charset="-122"/>
              </a:rPr>
              <a:t>O2O</a:t>
            </a:r>
            <a:r>
              <a:rPr lang="zh-CN" altLang="en-US" sz="4000" dirty="0">
                <a:solidFill>
                  <a:srgbClr val="FFC000"/>
                </a:solidFill>
                <a:latin typeface="微软雅黑" panose="020B0503020204020204" pitchFamily="34" charset="-122"/>
                <a:ea typeface="微软雅黑" panose="020B0503020204020204" pitchFamily="34" charset="-122"/>
              </a:rPr>
              <a:t>平台</a:t>
            </a:r>
            <a:endParaRPr lang="en-US" altLang="zh-CN" sz="4000" dirty="0">
              <a:solidFill>
                <a:srgbClr val="FFC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825034" y="4509120"/>
            <a:ext cx="2119490" cy="1131079"/>
          </a:xfrm>
          <a:prstGeom prst="rect">
            <a:avLst/>
          </a:prstGeom>
          <a:noFill/>
        </p:spPr>
        <p:txBody>
          <a:bodyPr wrap="none" rtlCol="0">
            <a:spAutoFit/>
          </a:bodyPr>
          <a:lstStyle/>
          <a:p>
            <a:pPr algn="r">
              <a:lnSpc>
                <a:spcPct val="125000"/>
              </a:lnSpc>
            </a:pPr>
            <a:r>
              <a:rPr lang="en-US" altLang="zh-CN" dirty="0" smtClean="0">
                <a:solidFill>
                  <a:srgbClr val="FFC000"/>
                </a:solidFill>
                <a:latin typeface="微软雅黑" panose="020B0503020204020204" pitchFamily="34" charset="-122"/>
                <a:ea typeface="微软雅黑" panose="020B0503020204020204" pitchFamily="34" charset="-122"/>
              </a:rPr>
              <a:t>BY</a:t>
            </a:r>
          </a:p>
          <a:p>
            <a:pPr algn="r">
              <a:lnSpc>
                <a:spcPct val="125000"/>
              </a:lnSpc>
            </a:pPr>
            <a:r>
              <a:rPr lang="en-US" altLang="zh-CN" dirty="0" smtClean="0">
                <a:solidFill>
                  <a:srgbClr val="FFC000"/>
                </a:solidFill>
                <a:latin typeface="微软雅黑" panose="020B0503020204020204" pitchFamily="34" charset="-122"/>
                <a:ea typeface="微软雅黑" panose="020B0503020204020204" pitchFamily="34" charset="-122"/>
              </a:rPr>
              <a:t>The Commitment</a:t>
            </a:r>
          </a:p>
          <a:p>
            <a:pPr algn="r">
              <a:lnSpc>
                <a:spcPct val="125000"/>
              </a:lnSpc>
            </a:pPr>
            <a:r>
              <a:rPr lang="en-US" altLang="zh-CN" dirty="0" smtClean="0">
                <a:solidFill>
                  <a:srgbClr val="FFC000"/>
                </a:solidFill>
                <a:latin typeface="微软雅黑" panose="020B0503020204020204" pitchFamily="34" charset="-122"/>
                <a:ea typeface="微软雅黑" panose="020B0503020204020204" pitchFamily="34" charset="-122"/>
              </a:rPr>
              <a:t>ZUCC</a:t>
            </a:r>
            <a:endParaRPr lang="zh-CN" altLang="en-US" dirty="0">
              <a:solidFill>
                <a:srgbClr val="FFC00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631504" y="1488552"/>
            <a:ext cx="8928992" cy="0"/>
          </a:xfrm>
          <a:prstGeom prst="line">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631504" y="2424656"/>
            <a:ext cx="8928992" cy="0"/>
          </a:xfrm>
          <a:prstGeom prst="line">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rotWithShape="1">
          <a:blip r:embed="rId2"/>
          <a:srcRect l="38931" t="34250" r="40038" b="29329"/>
          <a:stretch>
            <a:fillRect/>
          </a:stretch>
        </p:blipFill>
        <p:spPr>
          <a:xfrm>
            <a:off x="1634513" y="2852936"/>
            <a:ext cx="2736304" cy="2664296"/>
          </a:xfrm>
          <a:prstGeom prst="ellipse">
            <a:avLst/>
          </a:prstGeom>
          <a:ln>
            <a:noFill/>
          </a:ln>
          <a:effectLst>
            <a:softEdge rad="112500"/>
          </a:effectLst>
        </p:spPr>
      </p:pic>
    </p:spTree>
    <p:extLst>
      <p:ext uri="{BB962C8B-B14F-4D97-AF65-F5344CB8AC3E}">
        <p14:creationId xmlns:p14="http://schemas.microsoft.com/office/powerpoint/2010/main" val="16664462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1424" y="6119718"/>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0" y="846552"/>
            <a:ext cx="12192000" cy="5184775"/>
          </a:xfrm>
          <a:prstGeom prst="rect">
            <a:avLst/>
          </a:prstGeom>
          <a:solidFill>
            <a:srgbClr val="FFC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000" dirty="0" smtClean="0">
                <a:solidFill>
                  <a:schemeClr val="tx1"/>
                </a:solidFill>
                <a:latin typeface="微软雅黑" panose="020B0503020204020204" pitchFamily="34" charset="-122"/>
                <a:ea typeface="微软雅黑" panose="020B0503020204020204" pitchFamily="34" charset="-122"/>
              </a:rPr>
              <a:t>PART</a:t>
            </a:r>
            <a:r>
              <a:rPr lang="en-US" altLang="zh-CN" sz="34400" dirty="0" smtClean="0">
                <a:solidFill>
                  <a:schemeClr val="tx1"/>
                </a:solidFill>
                <a:latin typeface="微软雅黑" panose="020B0503020204020204" pitchFamily="34" charset="-122"/>
                <a:ea typeface="微软雅黑" panose="020B0503020204020204" pitchFamily="34" charset="-122"/>
              </a:rPr>
              <a:t>3</a:t>
            </a:r>
            <a:endParaRPr lang="zh-CN" altLang="en-US" sz="34400"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99456" y="2852936"/>
            <a:ext cx="5262979" cy="769441"/>
          </a:xfrm>
          <a:prstGeom prst="rect">
            <a:avLst/>
          </a:prstGeom>
          <a:noFill/>
        </p:spPr>
        <p:txBody>
          <a:bodyPr wrap="none" rtlCol="0">
            <a:spAutoFit/>
          </a:bodyPr>
          <a:lstStyle/>
          <a:p>
            <a:r>
              <a:rPr lang="zh-CN" altLang="en-US" sz="4400" dirty="0" smtClean="0">
                <a:latin typeface="微软雅黑" panose="020B0503020204020204" pitchFamily="34" charset="-122"/>
                <a:ea typeface="微软雅黑" panose="020B0503020204020204" pitchFamily="34" charset="-122"/>
              </a:rPr>
              <a:t>问题分析与解决方案</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63681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11225" y="836614"/>
            <a:ext cx="10369550" cy="647699"/>
            <a:chOff x="911225" y="836614"/>
            <a:chExt cx="10369550" cy="647699"/>
          </a:xfrm>
        </p:grpSpPr>
        <p:sp>
          <p:nvSpPr>
            <p:cNvPr id="10" name="矩形 9"/>
            <p:cNvSpPr/>
            <p:nvPr/>
          </p:nvSpPr>
          <p:spPr>
            <a:xfrm>
              <a:off x="911225" y="836614"/>
              <a:ext cx="1296343" cy="647699"/>
            </a:xfrm>
            <a:prstGeom prst="rect">
              <a:avLst/>
            </a:prstGeom>
            <a:solidFill>
              <a:srgbClr val="FFC71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smtClean="0">
                  <a:solidFill>
                    <a:schemeClr val="tx1"/>
                  </a:solidFill>
                </a:rPr>
                <a:t>1</a:t>
              </a:r>
              <a:endParaRPr lang="zh-CN" altLang="en-US" sz="7200" dirty="0">
                <a:solidFill>
                  <a:schemeClr val="tx1"/>
                </a:solidFill>
              </a:endParaRPr>
            </a:p>
          </p:txBody>
        </p:sp>
        <p:cxnSp>
          <p:nvCxnSpPr>
            <p:cNvPr id="11" name="直接连接符 10"/>
            <p:cNvCxnSpPr/>
            <p:nvPr/>
          </p:nvCxnSpPr>
          <p:spPr>
            <a:xfrm>
              <a:off x="2207568" y="1475258"/>
              <a:ext cx="9073207" cy="0"/>
            </a:xfrm>
            <a:prstGeom prst="line">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96992" y="1008689"/>
              <a:ext cx="1723549"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遇到的困难</a:t>
              </a:r>
              <a:endParaRPr lang="zh-CN" altLang="en-US" sz="2400" dirty="0">
                <a:solidFill>
                  <a:srgbClr val="FFC000"/>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911225" y="1916113"/>
            <a:ext cx="10369550" cy="673333"/>
            <a:chOff x="911225" y="1916113"/>
            <a:chExt cx="10369550" cy="673333"/>
          </a:xfrm>
        </p:grpSpPr>
        <p:cxnSp>
          <p:nvCxnSpPr>
            <p:cNvPr id="14" name="肘形连接符 13"/>
            <p:cNvCxnSpPr/>
            <p:nvPr/>
          </p:nvCxnSpPr>
          <p:spPr>
            <a:xfrm flipV="1">
              <a:off x="911225" y="1916113"/>
              <a:ext cx="10369550" cy="576064"/>
            </a:xfrm>
            <a:prstGeom prst="bentConnector3">
              <a:avLst>
                <a:gd name="adj1" fmla="val 6804"/>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069392" y="1988840"/>
              <a:ext cx="401072" cy="461665"/>
            </a:xfrm>
            <a:prstGeom prst="rect">
              <a:avLst/>
            </a:prstGeom>
            <a:noFill/>
          </p:spPr>
          <p:txBody>
            <a:bodyPr wrap="none" rtlCol="0">
              <a:spAutoFit/>
            </a:bodyPr>
            <a:lstStyle/>
            <a:p>
              <a:r>
                <a:rPr lang="en-US" altLang="zh-CN" sz="2400" dirty="0" smtClean="0">
                  <a:solidFill>
                    <a:srgbClr val="FFC000"/>
                  </a:solidFill>
                  <a:latin typeface="微软雅黑" panose="020B0503020204020204" pitchFamily="34" charset="-122"/>
                  <a:ea typeface="微软雅黑" panose="020B0503020204020204" pitchFamily="34" charset="-122"/>
                </a:rPr>
                <a:t>A</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628631" y="1958504"/>
              <a:ext cx="9652144" cy="630942"/>
            </a:xfrm>
            <a:prstGeom prst="rect">
              <a:avLst/>
            </a:prstGeom>
            <a:noFill/>
          </p:spPr>
          <p:txBody>
            <a:bodyPr wrap="square" rtlCol="0">
              <a:spAutoFit/>
            </a:bodyPr>
            <a:lstStyle/>
            <a:p>
              <a:pPr algn="just">
                <a:lnSpc>
                  <a:spcPct val="125000"/>
                </a:lnSpc>
              </a:pPr>
              <a:r>
                <a:rPr lang="zh-CN" altLang="en-US" sz="1400" dirty="0" smtClean="0">
                  <a:solidFill>
                    <a:srgbClr val="FFC000"/>
                  </a:solidFill>
                </a:rPr>
                <a:t>知识储备不足：我们组三个人都是</a:t>
              </a:r>
              <a:r>
                <a:rPr lang="en-US" altLang="zh-CN" sz="1400" dirty="0" smtClean="0">
                  <a:solidFill>
                    <a:srgbClr val="FFC000"/>
                  </a:solidFill>
                </a:rPr>
                <a:t>java</a:t>
              </a:r>
              <a:r>
                <a:rPr lang="zh-CN" altLang="en-US" sz="1400" dirty="0" smtClean="0">
                  <a:solidFill>
                    <a:srgbClr val="FFC000"/>
                  </a:solidFill>
                </a:rPr>
                <a:t>方向的，这学期也都没有选</a:t>
              </a:r>
              <a:r>
                <a:rPr lang="en-US" altLang="zh-CN" sz="1400" dirty="0" smtClean="0">
                  <a:solidFill>
                    <a:srgbClr val="FFC000"/>
                  </a:solidFill>
                </a:rPr>
                <a:t>Android Studio</a:t>
              </a:r>
              <a:r>
                <a:rPr lang="zh-CN" altLang="en-US" sz="1400" dirty="0" smtClean="0">
                  <a:solidFill>
                    <a:srgbClr val="FFC000"/>
                  </a:solidFill>
                </a:rPr>
                <a:t>这门课，这就使客户端的设计难度大大加大，一切都是未知，不知道困难的程度，消耗的时间，以及实现之后能否达到心中想要的效果，这一切全都是不确定的</a:t>
              </a:r>
              <a:endParaRPr lang="zh-CN" altLang="en-US" sz="1400" dirty="0">
                <a:solidFill>
                  <a:srgbClr val="FFC000"/>
                </a:solidFill>
              </a:endParaRPr>
            </a:p>
          </p:txBody>
        </p:sp>
      </p:grpSp>
      <p:grpSp>
        <p:nvGrpSpPr>
          <p:cNvPr id="24" name="组合 23"/>
          <p:cNvGrpSpPr/>
          <p:nvPr/>
        </p:nvGrpSpPr>
        <p:grpSpPr>
          <a:xfrm>
            <a:off x="911225" y="3018777"/>
            <a:ext cx="10369550" cy="673333"/>
            <a:chOff x="911225" y="1916113"/>
            <a:chExt cx="10369550" cy="673333"/>
          </a:xfrm>
        </p:grpSpPr>
        <p:cxnSp>
          <p:nvCxnSpPr>
            <p:cNvPr id="25" name="肘形连接符 24"/>
            <p:cNvCxnSpPr/>
            <p:nvPr/>
          </p:nvCxnSpPr>
          <p:spPr>
            <a:xfrm flipV="1">
              <a:off x="911225" y="1916113"/>
              <a:ext cx="10369550" cy="576064"/>
            </a:xfrm>
            <a:prstGeom prst="bentConnector3">
              <a:avLst>
                <a:gd name="adj1" fmla="val 6804"/>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69392" y="1988840"/>
              <a:ext cx="377026" cy="461665"/>
            </a:xfrm>
            <a:prstGeom prst="rect">
              <a:avLst/>
            </a:prstGeom>
            <a:noFill/>
          </p:spPr>
          <p:txBody>
            <a:bodyPr wrap="none" rtlCol="0">
              <a:spAutoFit/>
            </a:bodyPr>
            <a:lstStyle/>
            <a:p>
              <a:r>
                <a:rPr lang="en-US" altLang="zh-CN" sz="2400" dirty="0">
                  <a:solidFill>
                    <a:srgbClr val="FFC000"/>
                  </a:solidFill>
                  <a:latin typeface="微软雅黑" panose="020B0503020204020204" pitchFamily="34" charset="-122"/>
                  <a:ea typeface="微软雅黑" panose="020B0503020204020204" pitchFamily="34" charset="-122"/>
                </a:rPr>
                <a:t>B</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628631" y="1958504"/>
              <a:ext cx="9652144" cy="630942"/>
            </a:xfrm>
            <a:prstGeom prst="rect">
              <a:avLst/>
            </a:prstGeom>
            <a:noFill/>
          </p:spPr>
          <p:txBody>
            <a:bodyPr wrap="square" rtlCol="0">
              <a:spAutoFit/>
            </a:bodyPr>
            <a:lstStyle/>
            <a:p>
              <a:pPr algn="just">
                <a:lnSpc>
                  <a:spcPct val="125000"/>
                </a:lnSpc>
              </a:pPr>
              <a:r>
                <a:rPr lang="zh-CN" altLang="en-US" sz="1400" dirty="0" smtClean="0">
                  <a:solidFill>
                    <a:srgbClr val="FFC000"/>
                  </a:solidFill>
                </a:rPr>
                <a:t>开发经验不足：拿到题目与分工之后，用自己的老</a:t>
              </a:r>
              <a:r>
                <a:rPr lang="zh-CN" altLang="en-US" sz="1400" dirty="0">
                  <a:solidFill>
                    <a:srgbClr val="FFC000"/>
                  </a:solidFill>
                </a:rPr>
                <a:t>方法，只知道埋着头做</a:t>
              </a:r>
              <a:r>
                <a:rPr lang="zh-CN" altLang="en-US" sz="1400" dirty="0" smtClean="0">
                  <a:solidFill>
                    <a:srgbClr val="FFC000"/>
                  </a:solidFill>
                </a:rPr>
                <a:t>，没有进行迭代检查，这也使得产品开发过程中，做了好几次大的修改，让开发效率大大降低</a:t>
              </a:r>
              <a:r>
                <a:rPr lang="zh-CN" altLang="en-US" sz="1400" dirty="0">
                  <a:solidFill>
                    <a:srgbClr val="FFC000"/>
                  </a:solidFill>
                </a:rPr>
                <a:t>。</a:t>
              </a:r>
            </a:p>
          </p:txBody>
        </p:sp>
      </p:grpSp>
      <p:grpSp>
        <p:nvGrpSpPr>
          <p:cNvPr id="28" name="组合 27"/>
          <p:cNvGrpSpPr/>
          <p:nvPr/>
        </p:nvGrpSpPr>
        <p:grpSpPr>
          <a:xfrm>
            <a:off x="907979" y="4121441"/>
            <a:ext cx="10369550" cy="673333"/>
            <a:chOff x="911225" y="1916113"/>
            <a:chExt cx="10369550" cy="673333"/>
          </a:xfrm>
        </p:grpSpPr>
        <p:cxnSp>
          <p:nvCxnSpPr>
            <p:cNvPr id="29" name="肘形连接符 28"/>
            <p:cNvCxnSpPr/>
            <p:nvPr/>
          </p:nvCxnSpPr>
          <p:spPr>
            <a:xfrm flipV="1">
              <a:off x="911225" y="1916113"/>
              <a:ext cx="10369550" cy="576064"/>
            </a:xfrm>
            <a:prstGeom prst="bentConnector3">
              <a:avLst>
                <a:gd name="adj1" fmla="val 6804"/>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069392" y="1988840"/>
              <a:ext cx="389850" cy="461665"/>
            </a:xfrm>
            <a:prstGeom prst="rect">
              <a:avLst/>
            </a:prstGeom>
            <a:noFill/>
          </p:spPr>
          <p:txBody>
            <a:bodyPr wrap="none" rtlCol="0">
              <a:spAutoFit/>
            </a:bodyPr>
            <a:lstStyle/>
            <a:p>
              <a:r>
                <a:rPr lang="en-US" altLang="zh-CN" sz="2400" dirty="0">
                  <a:solidFill>
                    <a:srgbClr val="FFC000"/>
                  </a:solidFill>
                  <a:latin typeface="微软雅黑" panose="020B0503020204020204" pitchFamily="34" charset="-122"/>
                  <a:ea typeface="微软雅黑" panose="020B0503020204020204" pitchFamily="34" charset="-122"/>
                </a:rPr>
                <a:t>C</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628631" y="1958504"/>
              <a:ext cx="9652144" cy="630942"/>
            </a:xfrm>
            <a:prstGeom prst="rect">
              <a:avLst/>
            </a:prstGeom>
            <a:noFill/>
          </p:spPr>
          <p:txBody>
            <a:bodyPr wrap="square" rtlCol="0">
              <a:spAutoFit/>
            </a:bodyPr>
            <a:lstStyle/>
            <a:p>
              <a:pPr algn="just">
                <a:lnSpc>
                  <a:spcPct val="125000"/>
                </a:lnSpc>
              </a:pPr>
              <a:r>
                <a:rPr lang="zh-CN" altLang="en-US" sz="1400" dirty="0" smtClean="0">
                  <a:solidFill>
                    <a:srgbClr val="FFC000"/>
                  </a:solidFill>
                </a:rPr>
                <a:t>合作不够密切：虽然在微信上有非常多的交流，但是当电脑放到一起进行板块连接的时候还是出了很多问题，导致了不得不去做一些额外的工作，花去更多的时间来解决这些问题。</a:t>
              </a:r>
              <a:endParaRPr lang="zh-CN" altLang="en-US" sz="1400" dirty="0">
                <a:solidFill>
                  <a:srgbClr val="FFC000"/>
                </a:solidFill>
              </a:endParaRPr>
            </a:p>
          </p:txBody>
        </p:sp>
      </p:grpSp>
      <p:grpSp>
        <p:nvGrpSpPr>
          <p:cNvPr id="32" name="组合 31"/>
          <p:cNvGrpSpPr/>
          <p:nvPr/>
        </p:nvGrpSpPr>
        <p:grpSpPr>
          <a:xfrm>
            <a:off x="903606" y="5224105"/>
            <a:ext cx="10369550" cy="673333"/>
            <a:chOff x="911225" y="1916113"/>
            <a:chExt cx="10369550" cy="673333"/>
          </a:xfrm>
        </p:grpSpPr>
        <p:cxnSp>
          <p:nvCxnSpPr>
            <p:cNvPr id="33" name="肘形连接符 32"/>
            <p:cNvCxnSpPr/>
            <p:nvPr/>
          </p:nvCxnSpPr>
          <p:spPr>
            <a:xfrm flipV="1">
              <a:off x="911225" y="1916113"/>
              <a:ext cx="10369550" cy="576064"/>
            </a:xfrm>
            <a:prstGeom prst="bentConnector3">
              <a:avLst>
                <a:gd name="adj1" fmla="val 6804"/>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069392" y="1988840"/>
              <a:ext cx="418704" cy="461665"/>
            </a:xfrm>
            <a:prstGeom prst="rect">
              <a:avLst/>
            </a:prstGeom>
            <a:noFill/>
          </p:spPr>
          <p:txBody>
            <a:bodyPr wrap="none" rtlCol="0">
              <a:spAutoFit/>
            </a:bodyPr>
            <a:lstStyle/>
            <a:p>
              <a:r>
                <a:rPr lang="en-US" altLang="zh-CN" sz="2400" dirty="0">
                  <a:solidFill>
                    <a:srgbClr val="FFC000"/>
                  </a:solidFill>
                  <a:latin typeface="微软雅黑" panose="020B0503020204020204" pitchFamily="34" charset="-122"/>
                  <a:ea typeface="微软雅黑" panose="020B0503020204020204" pitchFamily="34" charset="-122"/>
                </a:rPr>
                <a:t>D</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628631" y="1958504"/>
              <a:ext cx="9652144" cy="630942"/>
            </a:xfrm>
            <a:prstGeom prst="rect">
              <a:avLst/>
            </a:prstGeom>
            <a:noFill/>
          </p:spPr>
          <p:txBody>
            <a:bodyPr wrap="square" rtlCol="0">
              <a:spAutoFit/>
            </a:bodyPr>
            <a:lstStyle/>
            <a:p>
              <a:pPr algn="just">
                <a:lnSpc>
                  <a:spcPct val="125000"/>
                </a:lnSpc>
              </a:pPr>
              <a:r>
                <a:rPr lang="zh-CN" altLang="en-US" sz="1400" dirty="0" smtClean="0">
                  <a:solidFill>
                    <a:srgbClr val="FFC000"/>
                  </a:solidFill>
                </a:rPr>
                <a:t>好高骛远：在自己有重要知识还没有储备的情况下，刚开始的项目计划并没有自顶向下，而是直接着眼于那些细枝末节，这使得有一些基础框架也没有做好，扩展功能也没有实现到位。</a:t>
              </a:r>
              <a:endParaRPr lang="zh-CN" altLang="en-US" sz="1400" dirty="0">
                <a:solidFill>
                  <a:srgbClr val="FFC000"/>
                </a:solidFill>
              </a:endParaRPr>
            </a:p>
          </p:txBody>
        </p:sp>
      </p:grpSp>
      <p:sp>
        <p:nvSpPr>
          <p:cNvPr id="36" name="文本框 35"/>
          <p:cNvSpPr txBox="1"/>
          <p:nvPr/>
        </p:nvSpPr>
        <p:spPr>
          <a:xfrm>
            <a:off x="911424" y="6119718"/>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50250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11225" y="836614"/>
            <a:ext cx="10369550" cy="647699"/>
            <a:chOff x="911225" y="836614"/>
            <a:chExt cx="10369550" cy="647699"/>
          </a:xfrm>
        </p:grpSpPr>
        <p:sp>
          <p:nvSpPr>
            <p:cNvPr id="10" name="矩形 9"/>
            <p:cNvSpPr/>
            <p:nvPr/>
          </p:nvSpPr>
          <p:spPr>
            <a:xfrm>
              <a:off x="911225" y="836614"/>
              <a:ext cx="1296343" cy="647699"/>
            </a:xfrm>
            <a:prstGeom prst="rect">
              <a:avLst/>
            </a:prstGeom>
            <a:solidFill>
              <a:srgbClr val="FFC71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smtClean="0">
                  <a:solidFill>
                    <a:schemeClr val="tx1"/>
                  </a:solidFill>
                </a:rPr>
                <a:t>2</a:t>
              </a:r>
              <a:endParaRPr lang="zh-CN" altLang="en-US" sz="7200" dirty="0">
                <a:solidFill>
                  <a:schemeClr val="tx1"/>
                </a:solidFill>
              </a:endParaRPr>
            </a:p>
          </p:txBody>
        </p:sp>
        <p:cxnSp>
          <p:nvCxnSpPr>
            <p:cNvPr id="11" name="直接连接符 10"/>
            <p:cNvCxnSpPr/>
            <p:nvPr/>
          </p:nvCxnSpPr>
          <p:spPr>
            <a:xfrm>
              <a:off x="2207568" y="1475258"/>
              <a:ext cx="9073207" cy="0"/>
            </a:xfrm>
            <a:prstGeom prst="line">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296992" y="1008689"/>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解决方案</a:t>
              </a:r>
              <a:endParaRPr lang="zh-CN" altLang="en-US" sz="2400" dirty="0">
                <a:solidFill>
                  <a:srgbClr val="FFC000"/>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911225" y="1916113"/>
            <a:ext cx="10369550" cy="673333"/>
            <a:chOff x="911225" y="1916113"/>
            <a:chExt cx="10369550" cy="673333"/>
          </a:xfrm>
        </p:grpSpPr>
        <p:cxnSp>
          <p:nvCxnSpPr>
            <p:cNvPr id="14" name="肘形连接符 13"/>
            <p:cNvCxnSpPr/>
            <p:nvPr/>
          </p:nvCxnSpPr>
          <p:spPr>
            <a:xfrm flipV="1">
              <a:off x="911225" y="1916113"/>
              <a:ext cx="10369550" cy="576064"/>
            </a:xfrm>
            <a:prstGeom prst="bentConnector3">
              <a:avLst>
                <a:gd name="adj1" fmla="val 6804"/>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069392" y="1988840"/>
              <a:ext cx="401072" cy="461665"/>
            </a:xfrm>
            <a:prstGeom prst="rect">
              <a:avLst/>
            </a:prstGeom>
            <a:noFill/>
          </p:spPr>
          <p:txBody>
            <a:bodyPr wrap="none" rtlCol="0">
              <a:spAutoFit/>
            </a:bodyPr>
            <a:lstStyle/>
            <a:p>
              <a:r>
                <a:rPr lang="en-US" altLang="zh-CN" sz="2400" dirty="0" smtClean="0">
                  <a:solidFill>
                    <a:srgbClr val="FFC000"/>
                  </a:solidFill>
                  <a:latin typeface="微软雅黑" panose="020B0503020204020204" pitchFamily="34" charset="-122"/>
                  <a:ea typeface="微软雅黑" panose="020B0503020204020204" pitchFamily="34" charset="-122"/>
                </a:rPr>
                <a:t>A</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628631" y="1958504"/>
              <a:ext cx="9652144" cy="630942"/>
            </a:xfrm>
            <a:prstGeom prst="rect">
              <a:avLst/>
            </a:prstGeom>
            <a:noFill/>
          </p:spPr>
          <p:txBody>
            <a:bodyPr wrap="square" rtlCol="0">
              <a:spAutoFit/>
            </a:bodyPr>
            <a:lstStyle/>
            <a:p>
              <a:pPr algn="just">
                <a:lnSpc>
                  <a:spcPct val="125000"/>
                </a:lnSpc>
              </a:pPr>
              <a:r>
                <a:rPr lang="zh-CN" altLang="en-US" sz="1400" dirty="0" smtClean="0">
                  <a:solidFill>
                    <a:srgbClr val="FFC000"/>
                  </a:solidFill>
                </a:rPr>
                <a:t>刚拿到选题时，并没有急着去做，而是总结一下，大家各自缺乏的知识，讨论该怎么去获取这些知识，每个板块都不一样，但是大方向都是一样的。用最快的时间获取项目所需要的知识，并能够理解与运用。</a:t>
              </a:r>
              <a:endParaRPr lang="zh-CN" altLang="en-US" sz="1400" dirty="0">
                <a:solidFill>
                  <a:srgbClr val="FFC000"/>
                </a:solidFill>
              </a:endParaRPr>
            </a:p>
          </p:txBody>
        </p:sp>
      </p:grpSp>
      <p:grpSp>
        <p:nvGrpSpPr>
          <p:cNvPr id="24" name="组合 23"/>
          <p:cNvGrpSpPr/>
          <p:nvPr/>
        </p:nvGrpSpPr>
        <p:grpSpPr>
          <a:xfrm>
            <a:off x="911225" y="3018777"/>
            <a:ext cx="10369550" cy="576064"/>
            <a:chOff x="911225" y="1916113"/>
            <a:chExt cx="10369550" cy="576064"/>
          </a:xfrm>
        </p:grpSpPr>
        <p:cxnSp>
          <p:nvCxnSpPr>
            <p:cNvPr id="25" name="肘形连接符 24"/>
            <p:cNvCxnSpPr/>
            <p:nvPr/>
          </p:nvCxnSpPr>
          <p:spPr>
            <a:xfrm flipV="1">
              <a:off x="911225" y="1916113"/>
              <a:ext cx="10369550" cy="576064"/>
            </a:xfrm>
            <a:prstGeom prst="bentConnector3">
              <a:avLst>
                <a:gd name="adj1" fmla="val 6804"/>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069392" y="1988840"/>
              <a:ext cx="377026" cy="461665"/>
            </a:xfrm>
            <a:prstGeom prst="rect">
              <a:avLst/>
            </a:prstGeom>
            <a:noFill/>
          </p:spPr>
          <p:txBody>
            <a:bodyPr wrap="none" rtlCol="0">
              <a:spAutoFit/>
            </a:bodyPr>
            <a:lstStyle/>
            <a:p>
              <a:r>
                <a:rPr lang="en-US" altLang="zh-CN" sz="2400" dirty="0">
                  <a:solidFill>
                    <a:srgbClr val="FFC000"/>
                  </a:solidFill>
                  <a:latin typeface="微软雅黑" panose="020B0503020204020204" pitchFamily="34" charset="-122"/>
                  <a:ea typeface="微软雅黑" panose="020B0503020204020204" pitchFamily="34" charset="-122"/>
                </a:rPr>
                <a:t>B</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628631" y="1958504"/>
              <a:ext cx="9652144" cy="341697"/>
            </a:xfrm>
            <a:prstGeom prst="rect">
              <a:avLst/>
            </a:prstGeom>
            <a:noFill/>
          </p:spPr>
          <p:txBody>
            <a:bodyPr wrap="square" rtlCol="0">
              <a:spAutoFit/>
            </a:bodyPr>
            <a:lstStyle/>
            <a:p>
              <a:pPr algn="just">
                <a:lnSpc>
                  <a:spcPct val="125000"/>
                </a:lnSpc>
              </a:pPr>
              <a:r>
                <a:rPr lang="zh-CN" altLang="en-US" sz="1400" dirty="0" smtClean="0">
                  <a:solidFill>
                    <a:srgbClr val="FFC000"/>
                  </a:solidFill>
                </a:rPr>
                <a:t>每次开会的时候进行检查，一遍遍的迭代，马上解决。</a:t>
              </a:r>
              <a:endParaRPr lang="zh-CN" altLang="en-US" sz="1400" dirty="0">
                <a:solidFill>
                  <a:srgbClr val="FFC000"/>
                </a:solidFill>
              </a:endParaRPr>
            </a:p>
          </p:txBody>
        </p:sp>
      </p:grpSp>
      <p:grpSp>
        <p:nvGrpSpPr>
          <p:cNvPr id="28" name="组合 27"/>
          <p:cNvGrpSpPr/>
          <p:nvPr/>
        </p:nvGrpSpPr>
        <p:grpSpPr>
          <a:xfrm>
            <a:off x="907979" y="4121441"/>
            <a:ext cx="10369550" cy="673333"/>
            <a:chOff x="911225" y="1916113"/>
            <a:chExt cx="10369550" cy="673333"/>
          </a:xfrm>
        </p:grpSpPr>
        <p:cxnSp>
          <p:nvCxnSpPr>
            <p:cNvPr id="29" name="肘形连接符 28"/>
            <p:cNvCxnSpPr/>
            <p:nvPr/>
          </p:nvCxnSpPr>
          <p:spPr>
            <a:xfrm flipV="1">
              <a:off x="911225" y="1916113"/>
              <a:ext cx="10369550" cy="576064"/>
            </a:xfrm>
            <a:prstGeom prst="bentConnector3">
              <a:avLst>
                <a:gd name="adj1" fmla="val 6804"/>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1069392" y="1988840"/>
              <a:ext cx="389850" cy="461665"/>
            </a:xfrm>
            <a:prstGeom prst="rect">
              <a:avLst/>
            </a:prstGeom>
            <a:noFill/>
          </p:spPr>
          <p:txBody>
            <a:bodyPr wrap="none" rtlCol="0">
              <a:spAutoFit/>
            </a:bodyPr>
            <a:lstStyle/>
            <a:p>
              <a:r>
                <a:rPr lang="en-US" altLang="zh-CN" sz="2400" dirty="0">
                  <a:solidFill>
                    <a:srgbClr val="FFC000"/>
                  </a:solidFill>
                  <a:latin typeface="微软雅黑" panose="020B0503020204020204" pitchFamily="34" charset="-122"/>
                  <a:ea typeface="微软雅黑" panose="020B0503020204020204" pitchFamily="34" charset="-122"/>
                </a:rPr>
                <a:t>C</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1628631" y="1958504"/>
              <a:ext cx="9652144" cy="630942"/>
            </a:xfrm>
            <a:prstGeom prst="rect">
              <a:avLst/>
            </a:prstGeom>
            <a:noFill/>
          </p:spPr>
          <p:txBody>
            <a:bodyPr wrap="square" rtlCol="0">
              <a:spAutoFit/>
            </a:bodyPr>
            <a:lstStyle/>
            <a:p>
              <a:pPr algn="just">
                <a:lnSpc>
                  <a:spcPct val="125000"/>
                </a:lnSpc>
              </a:pPr>
              <a:r>
                <a:rPr lang="zh-CN" altLang="en-US" sz="1400" dirty="0" smtClean="0">
                  <a:solidFill>
                    <a:srgbClr val="FFC000"/>
                  </a:solidFill>
                </a:rPr>
                <a:t>增加了聚在一起同时开发的时间，尽量不分头各做各的，这样不论遇到什么样的问题，大家都能一起解决，而且，能够更加还原用户可能会遇到的情况，便于测试。</a:t>
              </a:r>
              <a:endParaRPr lang="zh-CN" altLang="en-US" sz="1400" dirty="0">
                <a:solidFill>
                  <a:srgbClr val="FFC000"/>
                </a:solidFill>
              </a:endParaRPr>
            </a:p>
          </p:txBody>
        </p:sp>
      </p:grpSp>
      <p:grpSp>
        <p:nvGrpSpPr>
          <p:cNvPr id="32" name="组合 31"/>
          <p:cNvGrpSpPr/>
          <p:nvPr/>
        </p:nvGrpSpPr>
        <p:grpSpPr>
          <a:xfrm>
            <a:off x="903606" y="5224105"/>
            <a:ext cx="10369550" cy="673333"/>
            <a:chOff x="911225" y="1916113"/>
            <a:chExt cx="10369550" cy="673333"/>
          </a:xfrm>
        </p:grpSpPr>
        <p:cxnSp>
          <p:nvCxnSpPr>
            <p:cNvPr id="33" name="肘形连接符 32"/>
            <p:cNvCxnSpPr/>
            <p:nvPr/>
          </p:nvCxnSpPr>
          <p:spPr>
            <a:xfrm flipV="1">
              <a:off x="911225" y="1916113"/>
              <a:ext cx="10369550" cy="576064"/>
            </a:xfrm>
            <a:prstGeom prst="bentConnector3">
              <a:avLst>
                <a:gd name="adj1" fmla="val 6804"/>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1069392" y="1988840"/>
              <a:ext cx="418704" cy="461665"/>
            </a:xfrm>
            <a:prstGeom prst="rect">
              <a:avLst/>
            </a:prstGeom>
            <a:noFill/>
          </p:spPr>
          <p:txBody>
            <a:bodyPr wrap="none" rtlCol="0">
              <a:spAutoFit/>
            </a:bodyPr>
            <a:lstStyle/>
            <a:p>
              <a:r>
                <a:rPr lang="en-US" altLang="zh-CN" sz="2400" dirty="0">
                  <a:solidFill>
                    <a:srgbClr val="FFC000"/>
                  </a:solidFill>
                  <a:latin typeface="微软雅黑" panose="020B0503020204020204" pitchFamily="34" charset="-122"/>
                  <a:ea typeface="微软雅黑" panose="020B0503020204020204" pitchFamily="34" charset="-122"/>
                </a:rPr>
                <a:t>D</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628631" y="1958504"/>
              <a:ext cx="9652144" cy="630942"/>
            </a:xfrm>
            <a:prstGeom prst="rect">
              <a:avLst/>
            </a:prstGeom>
            <a:noFill/>
          </p:spPr>
          <p:txBody>
            <a:bodyPr wrap="square" rtlCol="0">
              <a:spAutoFit/>
            </a:bodyPr>
            <a:lstStyle/>
            <a:p>
              <a:pPr algn="just">
                <a:lnSpc>
                  <a:spcPct val="125000"/>
                </a:lnSpc>
              </a:pPr>
              <a:r>
                <a:rPr lang="zh-CN" altLang="en-US" sz="1400" dirty="0" smtClean="0">
                  <a:solidFill>
                    <a:srgbClr val="FFC000"/>
                  </a:solidFill>
                </a:rPr>
                <a:t>稳扎稳打，自顶向下，并设立里程碑，当一个任务确定没有错误之后在往下进行，进行配置管理，版本控制，减少系统崩溃的风险。</a:t>
              </a:r>
              <a:endParaRPr lang="zh-CN" altLang="en-US" sz="1400" dirty="0">
                <a:solidFill>
                  <a:srgbClr val="FFC000"/>
                </a:solidFill>
              </a:endParaRPr>
            </a:p>
          </p:txBody>
        </p:sp>
      </p:grpSp>
      <p:sp>
        <p:nvSpPr>
          <p:cNvPr id="36" name="文本框 35"/>
          <p:cNvSpPr txBox="1"/>
          <p:nvPr/>
        </p:nvSpPr>
        <p:spPr>
          <a:xfrm>
            <a:off x="911424" y="6119718"/>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126498" y="527799"/>
            <a:ext cx="4416379" cy="3312284"/>
          </a:xfrm>
          <a:prstGeom prst="rect">
            <a:avLst/>
          </a:prstGeom>
        </p:spPr>
      </p:pic>
      <p:pic>
        <p:nvPicPr>
          <p:cNvPr id="38" name="图片 3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901016" y="291402"/>
            <a:ext cx="2992104" cy="3989472"/>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4458" y="3116046"/>
            <a:ext cx="4140188" cy="3105141"/>
          </a:xfrm>
          <a:prstGeom prst="rect">
            <a:avLst/>
          </a:prstGeom>
        </p:spPr>
      </p:pic>
      <p:pic>
        <p:nvPicPr>
          <p:cNvPr id="40" name="图片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9983" y="1451076"/>
            <a:ext cx="3462849" cy="4617132"/>
          </a:xfrm>
          <a:prstGeom prst="rect">
            <a:avLst/>
          </a:prstGeom>
        </p:spPr>
      </p:pic>
    </p:spTree>
    <p:extLst>
      <p:ext uri="{BB962C8B-B14F-4D97-AF65-F5344CB8AC3E}">
        <p14:creationId xmlns:p14="http://schemas.microsoft.com/office/powerpoint/2010/main" val="26587752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anim calcmode="lin" valueType="num">
                                      <p:cBhvr>
                                        <p:cTn id="14" dur="1000" fill="hold"/>
                                        <p:tgtEl>
                                          <p:spTgt spid="38"/>
                                        </p:tgtEl>
                                        <p:attrNameLst>
                                          <p:attrName>ppt_x</p:attrName>
                                        </p:attrNameLst>
                                      </p:cBhvr>
                                      <p:tavLst>
                                        <p:tav tm="0">
                                          <p:val>
                                            <p:strVal val="#ppt_x"/>
                                          </p:val>
                                        </p:tav>
                                        <p:tav tm="100000">
                                          <p:val>
                                            <p:strVal val="#ppt_x"/>
                                          </p:val>
                                        </p:tav>
                                      </p:tavLst>
                                    </p:anim>
                                    <p:anim calcmode="lin" valueType="num">
                                      <p:cBhvr>
                                        <p:cTn id="15" dur="10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1000"/>
                                        <p:tgtEl>
                                          <p:spTgt spid="40"/>
                                        </p:tgtEl>
                                      </p:cBhvr>
                                    </p:animEffect>
                                    <p:anim calcmode="lin" valueType="num">
                                      <p:cBhvr>
                                        <p:cTn id="26" dur="1000" fill="hold"/>
                                        <p:tgtEl>
                                          <p:spTgt spid="40"/>
                                        </p:tgtEl>
                                        <p:attrNameLst>
                                          <p:attrName>ppt_x</p:attrName>
                                        </p:attrNameLst>
                                      </p:cBhvr>
                                      <p:tavLst>
                                        <p:tav tm="0">
                                          <p:val>
                                            <p:strVal val="#ppt_x"/>
                                          </p:val>
                                        </p:tav>
                                        <p:tav tm="100000">
                                          <p:val>
                                            <p:strVal val="#ppt_x"/>
                                          </p:val>
                                        </p:tav>
                                      </p:tavLst>
                                    </p:anim>
                                    <p:anim calcmode="lin" valueType="num">
                                      <p:cBhvr>
                                        <p:cTn id="2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846552"/>
            <a:ext cx="12192000" cy="5184775"/>
          </a:xfrm>
          <a:prstGeom prst="rect">
            <a:avLst/>
          </a:prstGeom>
          <a:solidFill>
            <a:srgbClr val="FFC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000" dirty="0" smtClean="0">
                <a:solidFill>
                  <a:schemeClr val="tx1"/>
                </a:solidFill>
                <a:latin typeface="微软雅黑" panose="020B0503020204020204" pitchFamily="34" charset="-122"/>
                <a:ea typeface="微软雅黑" panose="020B0503020204020204" pitchFamily="34" charset="-122"/>
              </a:rPr>
              <a:t>PART</a:t>
            </a:r>
            <a:r>
              <a:rPr lang="en-US" altLang="zh-CN" sz="34400" dirty="0" smtClean="0">
                <a:solidFill>
                  <a:schemeClr val="tx1"/>
                </a:solidFill>
                <a:latin typeface="微软雅黑" panose="020B0503020204020204" pitchFamily="34" charset="-122"/>
                <a:ea typeface="微软雅黑" panose="020B0503020204020204" pitchFamily="34" charset="-122"/>
              </a:rPr>
              <a:t>4</a:t>
            </a:r>
            <a:endParaRPr lang="zh-CN" altLang="en-US" sz="34400"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99456" y="2852936"/>
            <a:ext cx="5262979" cy="769441"/>
          </a:xfrm>
          <a:prstGeom prst="rect">
            <a:avLst/>
          </a:prstGeom>
          <a:noFill/>
        </p:spPr>
        <p:txBody>
          <a:bodyPr wrap="none" rtlCol="0">
            <a:spAutoFit/>
          </a:bodyPr>
          <a:lstStyle/>
          <a:p>
            <a:r>
              <a:rPr lang="zh-CN" altLang="en-US" sz="4400" dirty="0" smtClean="0">
                <a:latin typeface="微软雅黑" panose="020B0503020204020204" pitchFamily="34" charset="-122"/>
                <a:ea typeface="微软雅黑" panose="020B0503020204020204" pitchFamily="34" charset="-122"/>
              </a:rPr>
              <a:t>技术路线及实现方案</a:t>
            </a:r>
            <a:endParaRPr lang="zh-CN" altLang="en-US" sz="4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895476" y="6195041"/>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70132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911424" y="6119718"/>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18" name="等腰三角形 17"/>
          <p:cNvSpPr/>
          <p:nvPr/>
        </p:nvSpPr>
        <p:spPr>
          <a:xfrm>
            <a:off x="4988212" y="1916113"/>
            <a:ext cx="2331924" cy="2010279"/>
          </a:xfrm>
          <a:prstGeom prst="triangle">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开发工具</a:t>
            </a:r>
            <a:endParaRPr lang="zh-CN" altLang="en-US" sz="1400" dirty="0">
              <a:solidFill>
                <a:srgbClr val="FFC000"/>
              </a:solidFill>
              <a:latin typeface="微软雅黑" panose="020B0503020204020204" pitchFamily="34" charset="-122"/>
              <a:ea typeface="微软雅黑" panose="020B0503020204020204" pitchFamily="34" charset="-122"/>
            </a:endParaRPr>
          </a:p>
        </p:txBody>
      </p:sp>
      <p:sp>
        <p:nvSpPr>
          <p:cNvPr id="21" name="等腰三角形 20"/>
          <p:cNvSpPr/>
          <p:nvPr/>
        </p:nvSpPr>
        <p:spPr>
          <a:xfrm>
            <a:off x="6246476" y="4011109"/>
            <a:ext cx="2331924" cy="2010279"/>
          </a:xfrm>
          <a:prstGeom prst="triangle">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功能模块</a:t>
            </a:r>
            <a:endParaRPr lang="zh-CN" altLang="en-US" sz="1400" dirty="0">
              <a:solidFill>
                <a:srgbClr val="FFC000"/>
              </a:solidFill>
              <a:latin typeface="微软雅黑" panose="020B0503020204020204" pitchFamily="34" charset="-122"/>
              <a:ea typeface="微软雅黑" panose="020B0503020204020204" pitchFamily="34" charset="-122"/>
            </a:endParaRPr>
          </a:p>
        </p:txBody>
      </p:sp>
      <p:sp>
        <p:nvSpPr>
          <p:cNvPr id="22" name="等腰三角形 21"/>
          <p:cNvSpPr/>
          <p:nvPr/>
        </p:nvSpPr>
        <p:spPr>
          <a:xfrm>
            <a:off x="3719736" y="4007537"/>
            <a:ext cx="2331924" cy="2010279"/>
          </a:xfrm>
          <a:prstGeom prst="triangle">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系统架构</a:t>
            </a:r>
            <a:endParaRPr lang="zh-CN" altLang="en-US" sz="1400" dirty="0">
              <a:solidFill>
                <a:srgbClr val="FFC000"/>
              </a:solidFill>
              <a:latin typeface="微软雅黑" panose="020B0503020204020204" pitchFamily="34" charset="-122"/>
              <a:ea typeface="微软雅黑" panose="020B0503020204020204" pitchFamily="34" charset="-122"/>
            </a:endParaRPr>
          </a:p>
        </p:txBody>
      </p:sp>
      <p:sp>
        <p:nvSpPr>
          <p:cNvPr id="23" name="等腰三角形 22"/>
          <p:cNvSpPr/>
          <p:nvPr/>
        </p:nvSpPr>
        <p:spPr>
          <a:xfrm rot="10800000">
            <a:off x="4988212" y="4012011"/>
            <a:ext cx="2331924" cy="2010279"/>
          </a:xfrm>
          <a:prstGeom prst="triangle">
            <a:avLst/>
          </a:prstGeom>
          <a:solidFill>
            <a:srgbClr val="FFC715"/>
          </a:solid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5000"/>
              </a:lnSpc>
            </a:pPr>
            <a:endParaRPr lang="zh-CN" altLang="en-US" dirty="0">
              <a:solidFill>
                <a:srgbClr val="FFC000"/>
              </a:solidFill>
              <a:latin typeface="微软雅黑" panose="020B0503020204020204" pitchFamily="34" charset="-122"/>
              <a:ea typeface="微软雅黑" panose="020B0503020204020204" pitchFamily="34" charset="-122"/>
            </a:endParaRPr>
          </a:p>
        </p:txBody>
      </p:sp>
      <p:sp>
        <p:nvSpPr>
          <p:cNvPr id="24" name="线形标注 1(带边框和强调线) 23"/>
          <p:cNvSpPr/>
          <p:nvPr/>
        </p:nvSpPr>
        <p:spPr>
          <a:xfrm>
            <a:off x="7764884" y="1988840"/>
            <a:ext cx="2723604" cy="1728192"/>
          </a:xfrm>
          <a:prstGeom prst="accentBorderCallout1">
            <a:avLst>
              <a:gd name="adj1" fmla="val 18750"/>
              <a:gd name="adj2" fmla="val -8333"/>
              <a:gd name="adj3" fmla="val 50492"/>
              <a:gd name="adj4" fmla="val -38991"/>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rgbClr val="FFC715"/>
                </a:solidFill>
                <a:latin typeface="微软雅黑" panose="020B0503020204020204" pitchFamily="34" charset="-122"/>
                <a:ea typeface="微软雅黑" panose="020B0503020204020204" pitchFamily="34" charset="-122"/>
              </a:rPr>
              <a:t>语言环境：</a:t>
            </a:r>
            <a:r>
              <a:rPr lang="en-US" altLang="zh-CN" sz="1400" dirty="0">
                <a:solidFill>
                  <a:srgbClr val="FFC715"/>
                </a:solidFill>
                <a:latin typeface="微软雅黑" panose="020B0503020204020204" pitchFamily="34" charset="-122"/>
                <a:ea typeface="微软雅黑" panose="020B0503020204020204" pitchFamily="34" charset="-122"/>
              </a:rPr>
              <a:t>php5.6</a:t>
            </a:r>
            <a:r>
              <a:rPr lang="zh-CN" altLang="en-US" sz="1400" dirty="0">
                <a:solidFill>
                  <a:srgbClr val="FFC715"/>
                </a:solidFill>
                <a:latin typeface="微软雅黑" panose="020B0503020204020204" pitchFamily="34" charset="-122"/>
                <a:ea typeface="微软雅黑" panose="020B0503020204020204" pitchFamily="34" charset="-122"/>
              </a:rPr>
              <a:t>，</a:t>
            </a:r>
            <a:r>
              <a:rPr lang="en-US" altLang="zh-CN" sz="1400" dirty="0">
                <a:solidFill>
                  <a:srgbClr val="FFC715"/>
                </a:solidFill>
                <a:latin typeface="微软雅黑" panose="020B0503020204020204" pitchFamily="34" charset="-122"/>
                <a:ea typeface="微软雅黑" panose="020B0503020204020204" pitchFamily="34" charset="-122"/>
              </a:rPr>
              <a:t>HTML5</a:t>
            </a:r>
          </a:p>
          <a:p>
            <a:r>
              <a:rPr lang="zh-CN" altLang="en-US" sz="1400" dirty="0">
                <a:solidFill>
                  <a:srgbClr val="FFC715"/>
                </a:solidFill>
                <a:latin typeface="微软雅黑" panose="020B0503020204020204" pitchFamily="34" charset="-122"/>
                <a:ea typeface="微软雅黑" panose="020B0503020204020204" pitchFamily="34" charset="-122"/>
              </a:rPr>
              <a:t>开发软件：</a:t>
            </a:r>
            <a:r>
              <a:rPr lang="en-US" altLang="zh-CN" sz="1400" dirty="0" err="1">
                <a:solidFill>
                  <a:srgbClr val="FFC715"/>
                </a:solidFill>
                <a:latin typeface="微软雅黑" panose="020B0503020204020204" pitchFamily="34" charset="-122"/>
                <a:ea typeface="微软雅黑" panose="020B0503020204020204" pitchFamily="34" charset="-122"/>
              </a:rPr>
              <a:t>phpstorm</a:t>
            </a:r>
            <a:endParaRPr lang="en-US" altLang="zh-CN" sz="1400" dirty="0">
              <a:solidFill>
                <a:srgbClr val="FFC715"/>
              </a:solidFill>
              <a:latin typeface="微软雅黑" panose="020B0503020204020204" pitchFamily="34" charset="-122"/>
              <a:ea typeface="微软雅黑" panose="020B0503020204020204" pitchFamily="34" charset="-122"/>
            </a:endParaRPr>
          </a:p>
          <a:p>
            <a:r>
              <a:rPr lang="zh-CN" altLang="en-US" sz="1400" dirty="0">
                <a:solidFill>
                  <a:srgbClr val="FFC715"/>
                </a:solidFill>
                <a:latin typeface="微软雅黑" panose="020B0503020204020204" pitchFamily="34" charset="-122"/>
                <a:ea typeface="微软雅黑" panose="020B0503020204020204" pitchFamily="34" charset="-122"/>
              </a:rPr>
              <a:t>运行调试：微信开发者工具</a:t>
            </a:r>
          </a:p>
          <a:p>
            <a:r>
              <a:rPr lang="zh-CN" altLang="en-US" sz="1400" dirty="0">
                <a:solidFill>
                  <a:srgbClr val="FFC715"/>
                </a:solidFill>
                <a:latin typeface="微软雅黑" panose="020B0503020204020204" pitchFamily="34" charset="-122"/>
                <a:ea typeface="微软雅黑" panose="020B0503020204020204" pitchFamily="34" charset="-122"/>
              </a:rPr>
              <a:t>版本控制：</a:t>
            </a:r>
            <a:r>
              <a:rPr lang="en-US" altLang="zh-CN" sz="1400" dirty="0" err="1">
                <a:solidFill>
                  <a:srgbClr val="FFC715"/>
                </a:solidFill>
                <a:latin typeface="微软雅黑" panose="020B0503020204020204" pitchFamily="34" charset="-122"/>
                <a:ea typeface="微软雅黑" panose="020B0503020204020204" pitchFamily="34" charset="-122"/>
              </a:rPr>
              <a:t>git</a:t>
            </a:r>
            <a:endParaRPr lang="en-US" altLang="zh-CN" sz="1400" dirty="0">
              <a:solidFill>
                <a:srgbClr val="FFC715"/>
              </a:solidFill>
              <a:latin typeface="微软雅黑" panose="020B0503020204020204" pitchFamily="34" charset="-122"/>
              <a:ea typeface="微软雅黑" panose="020B0503020204020204" pitchFamily="34" charset="-122"/>
            </a:endParaRPr>
          </a:p>
          <a:p>
            <a:r>
              <a:rPr lang="zh-CN" altLang="en-US" sz="1400" dirty="0">
                <a:solidFill>
                  <a:srgbClr val="FFC715"/>
                </a:solidFill>
                <a:latin typeface="微软雅黑" panose="020B0503020204020204" pitchFamily="34" charset="-122"/>
                <a:ea typeface="微软雅黑" panose="020B0503020204020204" pitchFamily="34" charset="-122"/>
              </a:rPr>
              <a:t>网站部署：新浪云服务器</a:t>
            </a:r>
          </a:p>
          <a:p>
            <a:r>
              <a:rPr lang="zh-CN" altLang="en-US" sz="1400" dirty="0">
                <a:solidFill>
                  <a:srgbClr val="FFC715"/>
                </a:solidFill>
                <a:latin typeface="微软雅黑" panose="020B0503020204020204" pitchFamily="34" charset="-122"/>
                <a:ea typeface="微软雅黑" panose="020B0503020204020204" pitchFamily="34" charset="-122"/>
              </a:rPr>
              <a:t>前端框架：</a:t>
            </a:r>
            <a:r>
              <a:rPr lang="en-US" altLang="zh-CN" sz="1400" dirty="0">
                <a:solidFill>
                  <a:srgbClr val="FFC715"/>
                </a:solidFill>
                <a:latin typeface="微软雅黑" panose="020B0503020204020204" pitchFamily="34" charset="-122"/>
                <a:ea typeface="微软雅黑" panose="020B0503020204020204" pitchFamily="34" charset="-122"/>
              </a:rPr>
              <a:t>WEUI</a:t>
            </a:r>
          </a:p>
          <a:p>
            <a:r>
              <a:rPr lang="en-US" altLang="zh-CN" sz="1400" dirty="0">
                <a:solidFill>
                  <a:srgbClr val="FFC715"/>
                </a:solidFill>
                <a:latin typeface="微软雅黑" panose="020B0503020204020204" pitchFamily="34" charset="-122"/>
                <a:ea typeface="微软雅黑" panose="020B0503020204020204" pitchFamily="34" charset="-122"/>
              </a:rPr>
              <a:t>Web</a:t>
            </a:r>
            <a:r>
              <a:rPr lang="zh-CN" altLang="en-US" sz="1400" dirty="0">
                <a:solidFill>
                  <a:srgbClr val="FFC715"/>
                </a:solidFill>
                <a:latin typeface="微软雅黑" panose="020B0503020204020204" pitchFamily="34" charset="-122"/>
                <a:ea typeface="微软雅黑" panose="020B0503020204020204" pitchFamily="34" charset="-122"/>
              </a:rPr>
              <a:t>容器：</a:t>
            </a:r>
            <a:r>
              <a:rPr lang="en-US" altLang="zh-CN" sz="1400" dirty="0">
                <a:solidFill>
                  <a:srgbClr val="FFC715"/>
                </a:solidFill>
                <a:latin typeface="微软雅黑" panose="020B0503020204020204" pitchFamily="34" charset="-122"/>
                <a:ea typeface="微软雅黑" panose="020B0503020204020204" pitchFamily="34" charset="-122"/>
              </a:rPr>
              <a:t>tomcat</a:t>
            </a:r>
          </a:p>
        </p:txBody>
      </p:sp>
      <p:sp>
        <p:nvSpPr>
          <p:cNvPr id="25" name="线形标注 1(带边框和强调线) 24"/>
          <p:cNvSpPr/>
          <p:nvPr/>
        </p:nvSpPr>
        <p:spPr>
          <a:xfrm>
            <a:off x="8824016" y="4077072"/>
            <a:ext cx="2232248" cy="792088"/>
          </a:xfrm>
          <a:prstGeom prst="accentBorderCallout1">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FFC715"/>
                </a:solidFill>
                <a:latin typeface="微软雅黑" panose="020B0503020204020204" pitchFamily="34" charset="-122"/>
                <a:ea typeface="微软雅黑" panose="020B0503020204020204" pitchFamily="34" charset="-122"/>
              </a:rPr>
              <a:t>见下图</a:t>
            </a:r>
            <a:endParaRPr lang="zh-CN" altLang="en-US" sz="1400" dirty="0">
              <a:solidFill>
                <a:srgbClr val="FFC715"/>
              </a:solidFill>
              <a:latin typeface="微软雅黑" panose="020B0503020204020204" pitchFamily="34" charset="-122"/>
              <a:ea typeface="微软雅黑" panose="020B0503020204020204" pitchFamily="34" charset="-122"/>
            </a:endParaRPr>
          </a:p>
        </p:txBody>
      </p:sp>
      <p:sp>
        <p:nvSpPr>
          <p:cNvPr id="26" name="线形标注 1(带边框和强调线) 25"/>
          <p:cNvSpPr/>
          <p:nvPr/>
        </p:nvSpPr>
        <p:spPr>
          <a:xfrm flipH="1">
            <a:off x="1571972" y="3530348"/>
            <a:ext cx="2232248" cy="792088"/>
          </a:xfrm>
          <a:prstGeom prst="accentBorderCallout1">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dirty="0">
                <a:solidFill>
                  <a:srgbClr val="FFC715"/>
                </a:solidFill>
                <a:latin typeface="微软雅黑" panose="020B0503020204020204" pitchFamily="34" charset="-122"/>
                <a:ea typeface="微软雅黑" panose="020B0503020204020204" pitchFamily="34" charset="-122"/>
              </a:rPr>
              <a:t>见下图</a:t>
            </a:r>
            <a:endParaRPr lang="zh-CN" altLang="en-US" sz="1400" dirty="0">
              <a:solidFill>
                <a:srgbClr val="FFC715"/>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00402" y="1022648"/>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技术路线</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0200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911424" y="6119718"/>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695400" y="692696"/>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系统架构</a:t>
            </a:r>
            <a:endParaRPr lang="zh-CN" altLang="en-US" sz="2400" dirty="0">
              <a:solidFill>
                <a:srgbClr val="FFC000"/>
              </a:solidFill>
              <a:latin typeface="微软雅黑" panose="020B0503020204020204" pitchFamily="34" charset="-122"/>
              <a:ea typeface="微软雅黑" panose="020B0503020204020204" pitchFamily="34" charset="-122"/>
            </a:endParaRPr>
          </a:p>
        </p:txBody>
      </p:sp>
      <p:pic>
        <p:nvPicPr>
          <p:cNvPr id="20" name="图片 19"/>
          <p:cNvPicPr/>
          <p:nvPr/>
        </p:nvPicPr>
        <p:blipFill rotWithShape="1">
          <a:blip r:embed="rId2"/>
          <a:srcRect l="32025" t="29336" r="42451" b="20129"/>
          <a:stretch/>
        </p:blipFill>
        <p:spPr bwMode="auto">
          <a:xfrm>
            <a:off x="3215680" y="458393"/>
            <a:ext cx="5112568" cy="56909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028586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39416" y="6525344"/>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721590" y="332656"/>
            <a:ext cx="2544286"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功能模块</a:t>
            </a:r>
            <a:r>
              <a:rPr lang="en-US" altLang="zh-CN" sz="2400" dirty="0" smtClean="0">
                <a:solidFill>
                  <a:srgbClr val="FFC000"/>
                </a:solidFill>
                <a:latin typeface="微软雅黑" panose="020B0503020204020204" pitchFamily="34" charset="-122"/>
                <a:ea typeface="微软雅黑" panose="020B0503020204020204" pitchFamily="34" charset="-122"/>
              </a:rPr>
              <a:t>(</a:t>
            </a:r>
            <a:r>
              <a:rPr lang="zh-CN" altLang="en-US" sz="2400" dirty="0" smtClean="0">
                <a:solidFill>
                  <a:srgbClr val="FFC000"/>
                </a:solidFill>
                <a:latin typeface="微软雅黑" panose="020B0503020204020204" pitchFamily="34" charset="-122"/>
                <a:ea typeface="微软雅黑" panose="020B0503020204020204" pitchFamily="34" charset="-122"/>
              </a:rPr>
              <a:t>用例图</a:t>
            </a:r>
            <a:r>
              <a:rPr lang="en-US" altLang="zh-CN" sz="2400" dirty="0" smtClean="0">
                <a:solidFill>
                  <a:srgbClr val="FFC000"/>
                </a:solidFill>
                <a:latin typeface="微软雅黑" panose="020B0503020204020204" pitchFamily="34" charset="-122"/>
                <a:ea typeface="微软雅黑" panose="020B0503020204020204" pitchFamily="34" charset="-122"/>
              </a:rPr>
              <a:t>)</a:t>
            </a:r>
            <a:endParaRPr lang="zh-CN" altLang="en-US" sz="2400" dirty="0">
              <a:solidFill>
                <a:srgbClr val="FFC000"/>
              </a:solidFill>
              <a:latin typeface="微软雅黑" panose="020B0503020204020204" pitchFamily="34" charset="-122"/>
              <a:ea typeface="微软雅黑" panose="020B0503020204020204" pitchFamily="34" charset="-122"/>
            </a:endParaRPr>
          </a:p>
        </p:txBody>
      </p:sp>
      <p:pic>
        <p:nvPicPr>
          <p:cNvPr id="5" name="图片 4"/>
          <p:cNvPicPr/>
          <p:nvPr/>
        </p:nvPicPr>
        <p:blipFill>
          <a:blip r:embed="rId2"/>
          <a:stretch>
            <a:fillRect/>
          </a:stretch>
        </p:blipFill>
        <p:spPr>
          <a:xfrm>
            <a:off x="721590" y="889551"/>
            <a:ext cx="4438983" cy="2179409"/>
          </a:xfrm>
          <a:prstGeom prst="rect">
            <a:avLst/>
          </a:prstGeom>
        </p:spPr>
      </p:pic>
      <p:pic>
        <p:nvPicPr>
          <p:cNvPr id="6" name="图片 5" descr="C:\Users\ADMINI~1\AppData\Local\Temp\WeChat Files\3f45ebd96b6f7d6218d2eba2ab11fbe.png"/>
          <p:cNvPicPr/>
          <p:nvPr/>
        </p:nvPicPr>
        <p:blipFill>
          <a:blip r:embed="rId3">
            <a:extLst>
              <a:ext uri="{28A0092B-C50C-407E-A947-70E740481C1C}">
                <a14:useLocalDpi xmlns:a14="http://schemas.microsoft.com/office/drawing/2010/main" val="0"/>
              </a:ext>
            </a:extLst>
          </a:blip>
          <a:srcRect/>
          <a:stretch>
            <a:fillRect/>
          </a:stretch>
        </p:blipFill>
        <p:spPr bwMode="auto">
          <a:xfrm>
            <a:off x="717183" y="3164190"/>
            <a:ext cx="4462364" cy="2838807"/>
          </a:xfrm>
          <a:prstGeom prst="rect">
            <a:avLst/>
          </a:prstGeom>
          <a:noFill/>
          <a:ln>
            <a:noFill/>
          </a:ln>
        </p:spPr>
      </p:pic>
      <p:sp>
        <p:nvSpPr>
          <p:cNvPr id="7" name="文本框 6"/>
          <p:cNvSpPr txBox="1"/>
          <p:nvPr/>
        </p:nvSpPr>
        <p:spPr>
          <a:xfrm>
            <a:off x="235929" y="1124744"/>
            <a:ext cx="461665" cy="1246495"/>
          </a:xfrm>
          <a:prstGeom prst="rect">
            <a:avLst/>
          </a:prstGeom>
          <a:noFill/>
        </p:spPr>
        <p:txBody>
          <a:bodyPr vert="eaVert" wrap="none" rtlCol="0">
            <a:spAutoFit/>
          </a:bodyPr>
          <a:lstStyle/>
          <a:p>
            <a:r>
              <a:rPr lang="zh-CN" altLang="en-US" dirty="0" smtClean="0">
                <a:solidFill>
                  <a:srgbClr val="FFC000"/>
                </a:solidFill>
                <a:latin typeface="微软雅黑" panose="020B0503020204020204" pitchFamily="34" charset="-122"/>
                <a:ea typeface="微软雅黑" panose="020B0503020204020204" pitchFamily="34" charset="-122"/>
              </a:rPr>
              <a:t>回收员模块</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211670" y="3789040"/>
            <a:ext cx="461665" cy="1015663"/>
          </a:xfrm>
          <a:prstGeom prst="rect">
            <a:avLst/>
          </a:prstGeom>
          <a:noFill/>
        </p:spPr>
        <p:txBody>
          <a:bodyPr vert="eaVert" wrap="none" rtlCol="0">
            <a:spAutoFit/>
          </a:bodyPr>
          <a:lstStyle/>
          <a:p>
            <a:r>
              <a:rPr lang="zh-CN" altLang="en-US" dirty="0" smtClean="0">
                <a:solidFill>
                  <a:srgbClr val="FFC000"/>
                </a:solidFill>
                <a:latin typeface="微软雅黑" panose="020B0503020204020204" pitchFamily="34" charset="-122"/>
                <a:ea typeface="微软雅黑" panose="020B0503020204020204" pitchFamily="34" charset="-122"/>
              </a:rPr>
              <a:t>居民模块</a:t>
            </a:r>
            <a:endParaRPr lang="zh-CN" altLang="en-US" dirty="0">
              <a:solidFill>
                <a:srgbClr val="FFC000"/>
              </a:solidFill>
              <a:latin typeface="微软雅黑" panose="020B0503020204020204" pitchFamily="34" charset="-122"/>
              <a:ea typeface="微软雅黑" panose="020B0503020204020204" pitchFamily="34" charset="-122"/>
            </a:endParaRPr>
          </a:p>
        </p:txBody>
      </p:sp>
      <p:pic>
        <p:nvPicPr>
          <p:cNvPr id="9" name="图片 8"/>
          <p:cNvPicPr/>
          <p:nvPr/>
        </p:nvPicPr>
        <p:blipFill rotWithShape="1">
          <a:blip r:embed="rId4"/>
          <a:srcRect l="50099" t="15120" r="28951" b="9276"/>
          <a:stretch/>
        </p:blipFill>
        <p:spPr bwMode="auto">
          <a:xfrm>
            <a:off x="6672064" y="548680"/>
            <a:ext cx="4680520" cy="5821707"/>
          </a:xfrm>
          <a:prstGeom prst="rect">
            <a:avLst/>
          </a:prstGeom>
          <a:ln>
            <a:noFill/>
          </a:ln>
          <a:extLst>
            <a:ext uri="{53640926-AAD7-44D8-BBD7-CCE9431645EC}">
              <a14:shadowObscured xmlns:a14="http://schemas.microsoft.com/office/drawing/2010/main"/>
            </a:ext>
          </a:extLst>
        </p:spPr>
      </p:pic>
      <p:sp>
        <p:nvSpPr>
          <p:cNvPr id="10" name="文本框 9"/>
          <p:cNvSpPr txBox="1"/>
          <p:nvPr/>
        </p:nvSpPr>
        <p:spPr>
          <a:xfrm>
            <a:off x="6116326" y="2636912"/>
            <a:ext cx="461665" cy="1246495"/>
          </a:xfrm>
          <a:prstGeom prst="rect">
            <a:avLst/>
          </a:prstGeom>
          <a:noFill/>
        </p:spPr>
        <p:txBody>
          <a:bodyPr vert="eaVert" wrap="none" rtlCol="0">
            <a:spAutoFit/>
          </a:bodyPr>
          <a:lstStyle/>
          <a:p>
            <a:r>
              <a:rPr lang="zh-CN" altLang="en-US" dirty="0" smtClean="0">
                <a:solidFill>
                  <a:srgbClr val="FFC000"/>
                </a:solidFill>
                <a:latin typeface="微软雅黑" panose="020B0503020204020204" pitchFamily="34" charset="-122"/>
                <a:ea typeface="微软雅黑" panose="020B0503020204020204" pitchFamily="34" charset="-122"/>
              </a:rPr>
              <a:t>管理员模块</a:t>
            </a:r>
            <a:endParaRPr lang="zh-CN" altLang="en-US"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354577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911424" y="1916832"/>
            <a:ext cx="2016224" cy="1296144"/>
          </a:xfrm>
          <a:prstGeom prst="homePlate">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400" dirty="0" smtClean="0">
                <a:solidFill>
                  <a:srgbClr val="FFC715"/>
                </a:solidFill>
                <a:latin typeface="微软雅黑" panose="020B0503020204020204" pitchFamily="34" charset="-122"/>
                <a:ea typeface="微软雅黑" panose="020B0503020204020204" pitchFamily="34" charset="-122"/>
              </a:rPr>
              <a:t>Step 1.</a:t>
            </a:r>
          </a:p>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项目管理</a:t>
            </a:r>
            <a:endParaRPr lang="zh-CN" altLang="en-US" sz="1400" dirty="0">
              <a:solidFill>
                <a:srgbClr val="FFC715"/>
              </a:solidFill>
              <a:latin typeface="微软雅黑" panose="020B0503020204020204" pitchFamily="34" charset="-122"/>
              <a:ea typeface="微软雅黑" panose="020B0503020204020204" pitchFamily="34" charset="-122"/>
            </a:endParaRPr>
          </a:p>
        </p:txBody>
      </p:sp>
      <p:sp>
        <p:nvSpPr>
          <p:cNvPr id="4" name="燕尾形 3"/>
          <p:cNvSpPr/>
          <p:nvPr/>
        </p:nvSpPr>
        <p:spPr>
          <a:xfrm>
            <a:off x="2461273" y="1916832"/>
            <a:ext cx="2133536" cy="1296144"/>
          </a:xfrm>
          <a:prstGeom prst="chevron">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400" dirty="0" smtClean="0">
                <a:solidFill>
                  <a:srgbClr val="FFC715"/>
                </a:solidFill>
                <a:latin typeface="微软雅黑" panose="020B0503020204020204" pitchFamily="34" charset="-122"/>
                <a:ea typeface="微软雅黑" panose="020B0503020204020204" pitchFamily="34" charset="-122"/>
              </a:rPr>
              <a:t>Step 2.</a:t>
            </a:r>
          </a:p>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项目定义</a:t>
            </a:r>
            <a:endParaRPr lang="zh-CN" altLang="en-US" sz="1400" dirty="0">
              <a:solidFill>
                <a:srgbClr val="FFC715"/>
              </a:solidFill>
              <a:latin typeface="微软雅黑" panose="020B0503020204020204" pitchFamily="34" charset="-122"/>
              <a:ea typeface="微软雅黑" panose="020B0503020204020204" pitchFamily="34" charset="-122"/>
            </a:endParaRPr>
          </a:p>
        </p:txBody>
      </p:sp>
      <p:sp>
        <p:nvSpPr>
          <p:cNvPr id="5" name="燕尾形 4"/>
          <p:cNvSpPr/>
          <p:nvPr/>
        </p:nvSpPr>
        <p:spPr>
          <a:xfrm>
            <a:off x="4128434" y="1916832"/>
            <a:ext cx="2133536" cy="1296144"/>
          </a:xfrm>
          <a:prstGeom prst="chevron">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400" dirty="0" smtClean="0">
                <a:solidFill>
                  <a:srgbClr val="FFC715"/>
                </a:solidFill>
                <a:latin typeface="微软雅黑" panose="020B0503020204020204" pitchFamily="34" charset="-122"/>
                <a:ea typeface="微软雅黑" panose="020B0503020204020204" pitchFamily="34" charset="-122"/>
              </a:rPr>
              <a:t>Step 3.</a:t>
            </a:r>
          </a:p>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项目设计</a:t>
            </a:r>
            <a:endParaRPr lang="zh-CN" altLang="en-US" sz="1400" dirty="0">
              <a:solidFill>
                <a:srgbClr val="FFC715"/>
              </a:solidFill>
              <a:latin typeface="微软雅黑" panose="020B0503020204020204" pitchFamily="34" charset="-122"/>
              <a:ea typeface="微软雅黑" panose="020B0503020204020204" pitchFamily="34" charset="-122"/>
            </a:endParaRPr>
          </a:p>
        </p:txBody>
      </p:sp>
      <p:sp>
        <p:nvSpPr>
          <p:cNvPr id="6" name="燕尾形 5"/>
          <p:cNvSpPr/>
          <p:nvPr/>
        </p:nvSpPr>
        <p:spPr>
          <a:xfrm>
            <a:off x="5795595" y="1916832"/>
            <a:ext cx="2133536" cy="1296144"/>
          </a:xfrm>
          <a:prstGeom prst="chevron">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400" dirty="0" smtClean="0">
                <a:solidFill>
                  <a:srgbClr val="FFC715"/>
                </a:solidFill>
                <a:latin typeface="微软雅黑" panose="020B0503020204020204" pitchFamily="34" charset="-122"/>
                <a:ea typeface="微软雅黑" panose="020B0503020204020204" pitchFamily="34" charset="-122"/>
              </a:rPr>
              <a:t>Step 4.</a:t>
            </a:r>
          </a:p>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编码实现</a:t>
            </a:r>
            <a:endParaRPr lang="zh-CN" altLang="en-US" sz="1400" dirty="0">
              <a:solidFill>
                <a:srgbClr val="FFC715"/>
              </a:solidFill>
              <a:latin typeface="微软雅黑" panose="020B0503020204020204" pitchFamily="34" charset="-122"/>
              <a:ea typeface="微软雅黑" panose="020B0503020204020204" pitchFamily="34" charset="-122"/>
            </a:endParaRPr>
          </a:p>
        </p:txBody>
      </p:sp>
      <p:sp>
        <p:nvSpPr>
          <p:cNvPr id="7" name="燕尾形 6"/>
          <p:cNvSpPr/>
          <p:nvPr/>
        </p:nvSpPr>
        <p:spPr>
          <a:xfrm>
            <a:off x="7462756" y="1916832"/>
            <a:ext cx="2046321" cy="1296144"/>
          </a:xfrm>
          <a:prstGeom prst="chevron">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400" dirty="0" smtClean="0">
                <a:solidFill>
                  <a:srgbClr val="FFC715"/>
                </a:solidFill>
                <a:latin typeface="微软雅黑" panose="020B0503020204020204" pitchFamily="34" charset="-122"/>
                <a:ea typeface="微软雅黑" panose="020B0503020204020204" pitchFamily="34" charset="-122"/>
              </a:rPr>
              <a:t>Step 5.</a:t>
            </a:r>
            <a:r>
              <a:rPr lang="zh-CN" altLang="en-US" sz="1400" dirty="0" smtClean="0">
                <a:solidFill>
                  <a:srgbClr val="FFC715"/>
                </a:solidFill>
                <a:latin typeface="微软雅黑" panose="020B0503020204020204" pitchFamily="34" charset="-122"/>
                <a:ea typeface="微软雅黑" panose="020B0503020204020204" pitchFamily="34" charset="-122"/>
              </a:rPr>
              <a:t>产品交付</a:t>
            </a:r>
            <a:endParaRPr lang="zh-CN" altLang="en-US" sz="1400" dirty="0">
              <a:solidFill>
                <a:srgbClr val="FFC715"/>
              </a:solidFill>
              <a:latin typeface="微软雅黑" panose="020B0503020204020204" pitchFamily="34" charset="-122"/>
              <a:ea typeface="微软雅黑" panose="020B0503020204020204" pitchFamily="34" charset="-122"/>
            </a:endParaRPr>
          </a:p>
        </p:txBody>
      </p:sp>
      <p:sp>
        <p:nvSpPr>
          <p:cNvPr id="8" name="燕尾形 7"/>
          <p:cNvSpPr/>
          <p:nvPr/>
        </p:nvSpPr>
        <p:spPr>
          <a:xfrm>
            <a:off x="9129915" y="1916832"/>
            <a:ext cx="2133536" cy="1296144"/>
          </a:xfrm>
          <a:prstGeom prst="chevron">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400" dirty="0" smtClean="0">
                <a:solidFill>
                  <a:srgbClr val="FFC715"/>
                </a:solidFill>
                <a:latin typeface="微软雅黑" panose="020B0503020204020204" pitchFamily="34" charset="-122"/>
                <a:ea typeface="微软雅黑" panose="020B0503020204020204" pitchFamily="34" charset="-122"/>
              </a:rPr>
              <a:t>Step 6.</a:t>
            </a:r>
          </a:p>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总结</a:t>
            </a:r>
            <a:endParaRPr lang="zh-CN" altLang="en-US" sz="1400" dirty="0">
              <a:solidFill>
                <a:srgbClr val="FFC715"/>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00402" y="1022648"/>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实现方案</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2763610" y="3541946"/>
            <a:ext cx="902811" cy="900246"/>
          </a:xfrm>
          <a:prstGeom prst="rect">
            <a:avLst/>
          </a:prstGeom>
          <a:noFill/>
        </p:spPr>
        <p:txBody>
          <a:bodyPr wrap="none" rtlCol="0">
            <a:spAutoFit/>
          </a:bodyPr>
          <a:lstStyle/>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目标定义</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需求分析</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方案概要</a:t>
            </a:r>
            <a:endParaRPr lang="zh-CN" altLang="en-US" sz="1400" dirty="0">
              <a:solidFill>
                <a:srgbClr val="FFC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471780" y="3541946"/>
            <a:ext cx="902811" cy="1169551"/>
          </a:xfrm>
          <a:prstGeom prst="rect">
            <a:avLst/>
          </a:prstGeom>
          <a:noFill/>
        </p:spPr>
        <p:txBody>
          <a:bodyPr wrap="none" rtlCol="0">
            <a:spAutoFit/>
          </a:bodyPr>
          <a:lstStyle/>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功能模块</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界面</a:t>
            </a:r>
            <a:r>
              <a:rPr lang="zh-CN" altLang="en-US" sz="1400" dirty="0" smtClean="0">
                <a:solidFill>
                  <a:srgbClr val="FFC000"/>
                </a:solidFill>
                <a:latin typeface="微软雅黑" panose="020B0503020204020204" pitchFamily="34" charset="-122"/>
                <a:ea typeface="微软雅黑" panose="020B0503020204020204" pitchFamily="34" charset="-122"/>
              </a:rPr>
              <a:t>设计</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服务</a:t>
            </a:r>
            <a:r>
              <a:rPr lang="zh-CN" altLang="en-US" sz="1400" dirty="0" smtClean="0">
                <a:solidFill>
                  <a:srgbClr val="FFC000"/>
                </a:solidFill>
                <a:latin typeface="微软雅黑" panose="020B0503020204020204" pitchFamily="34" charset="-122"/>
                <a:ea typeface="微软雅黑" panose="020B0503020204020204" pitchFamily="34" charset="-122"/>
              </a:rPr>
              <a:t>模型</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模块划分</a:t>
            </a:r>
          </a:p>
        </p:txBody>
      </p:sp>
      <p:sp>
        <p:nvSpPr>
          <p:cNvPr id="12" name="文本框 11"/>
          <p:cNvSpPr txBox="1"/>
          <p:nvPr/>
        </p:nvSpPr>
        <p:spPr>
          <a:xfrm>
            <a:off x="1055440" y="3541946"/>
            <a:ext cx="902811" cy="2246769"/>
          </a:xfrm>
          <a:prstGeom prst="rect">
            <a:avLst/>
          </a:prstGeom>
          <a:noFill/>
        </p:spPr>
        <p:txBody>
          <a:bodyPr wrap="none" rtlCol="0">
            <a:spAutoFit/>
          </a:bodyPr>
          <a:lstStyle/>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项目启动</a:t>
            </a:r>
            <a:endParaRPr lang="en-US" altLang="zh-CN" sz="1400" dirty="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组织管理</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项目</a:t>
            </a:r>
            <a:r>
              <a:rPr lang="zh-CN" altLang="en-US" sz="1400" dirty="0" smtClean="0">
                <a:solidFill>
                  <a:srgbClr val="FFC000"/>
                </a:solidFill>
                <a:latin typeface="微软雅黑" panose="020B0503020204020204" pitchFamily="34" charset="-122"/>
                <a:ea typeface="微软雅黑" panose="020B0503020204020204" pitchFamily="34" charset="-122"/>
              </a:rPr>
              <a:t>启动</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小组</a:t>
            </a:r>
            <a:r>
              <a:rPr lang="zh-CN" altLang="en-US" sz="1400" dirty="0" smtClean="0">
                <a:solidFill>
                  <a:srgbClr val="FFC000"/>
                </a:solidFill>
                <a:latin typeface="微软雅黑" panose="020B0503020204020204" pitchFamily="34" charset="-122"/>
                <a:ea typeface="微软雅黑" panose="020B0503020204020204" pitchFamily="34" charset="-122"/>
              </a:rPr>
              <a:t>会议</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项目计划</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团队</a:t>
            </a:r>
            <a:r>
              <a:rPr lang="zh-CN" altLang="en-US" sz="1400" dirty="0" smtClean="0">
                <a:solidFill>
                  <a:srgbClr val="FFC000"/>
                </a:solidFill>
                <a:latin typeface="微软雅黑" panose="020B0503020204020204" pitchFamily="34" charset="-122"/>
                <a:ea typeface="微软雅黑" panose="020B0503020204020204" pitchFamily="34" charset="-122"/>
              </a:rPr>
              <a:t>建议</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风险</a:t>
            </a:r>
            <a:r>
              <a:rPr lang="zh-CN" altLang="en-US" sz="1400" dirty="0" smtClean="0">
                <a:solidFill>
                  <a:srgbClr val="FFC000"/>
                </a:solidFill>
                <a:latin typeface="微软雅黑" panose="020B0503020204020204" pitchFamily="34" charset="-122"/>
                <a:ea typeface="微软雅黑" panose="020B0503020204020204" pitchFamily="34" charset="-122"/>
              </a:rPr>
              <a:t>管理</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收尾总结</a:t>
            </a:r>
            <a:endParaRPr lang="zh-CN" altLang="en-US" sz="1400" dirty="0">
              <a:solidFill>
                <a:srgbClr val="FFC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179950" y="3541946"/>
            <a:ext cx="902811" cy="1438855"/>
          </a:xfrm>
          <a:prstGeom prst="rect">
            <a:avLst/>
          </a:prstGeom>
          <a:noFill/>
        </p:spPr>
        <p:txBody>
          <a:bodyPr wrap="none" rtlCol="0">
            <a:spAutoFit/>
          </a:bodyPr>
          <a:lstStyle/>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编码</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文档</a:t>
            </a:r>
            <a:r>
              <a:rPr lang="zh-CN" altLang="en-US" sz="1400" dirty="0" smtClean="0">
                <a:solidFill>
                  <a:srgbClr val="FFC000"/>
                </a:solidFill>
                <a:latin typeface="微软雅黑" panose="020B0503020204020204" pitchFamily="34" charset="-122"/>
                <a:ea typeface="微软雅黑" panose="020B0503020204020204" pitchFamily="34" charset="-122"/>
              </a:rPr>
              <a:t>修改</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连接</a:t>
            </a:r>
            <a:r>
              <a:rPr lang="zh-CN" altLang="en-US" sz="1400" dirty="0" smtClean="0">
                <a:solidFill>
                  <a:srgbClr val="FFC000"/>
                </a:solidFill>
                <a:latin typeface="微软雅黑" panose="020B0503020204020204" pitchFamily="34" charset="-122"/>
                <a:ea typeface="微软雅黑" panose="020B0503020204020204" pitchFamily="34" charset="-122"/>
              </a:rPr>
              <a:t>测试</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测试报告</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修改代码</a:t>
            </a:r>
          </a:p>
        </p:txBody>
      </p:sp>
      <p:sp>
        <p:nvSpPr>
          <p:cNvPr id="14" name="文本框 13"/>
          <p:cNvSpPr txBox="1"/>
          <p:nvPr/>
        </p:nvSpPr>
        <p:spPr>
          <a:xfrm>
            <a:off x="7888120" y="3541946"/>
            <a:ext cx="1620957" cy="2246769"/>
          </a:xfrm>
          <a:prstGeom prst="rect">
            <a:avLst/>
          </a:prstGeom>
          <a:noFill/>
        </p:spPr>
        <p:txBody>
          <a:bodyPr wrap="none" rtlCol="0">
            <a:spAutoFit/>
          </a:bodyPr>
          <a:lstStyle/>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导出源码</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生成</a:t>
            </a:r>
            <a:r>
              <a:rPr lang="en-US" altLang="zh-CN" sz="1400" dirty="0" err="1" smtClean="0">
                <a:solidFill>
                  <a:srgbClr val="FFC000"/>
                </a:solidFill>
                <a:latin typeface="微软雅黑" panose="020B0503020204020204" pitchFamily="34" charset="-122"/>
                <a:ea typeface="微软雅黑" panose="020B0503020204020204" pitchFamily="34" charset="-122"/>
              </a:rPr>
              <a:t>Apk</a:t>
            </a:r>
            <a:r>
              <a:rPr lang="zh-CN" altLang="en-US" sz="1400" dirty="0" smtClean="0">
                <a:solidFill>
                  <a:srgbClr val="FFC000"/>
                </a:solidFill>
                <a:latin typeface="微软雅黑" panose="020B0503020204020204" pitchFamily="34" charset="-122"/>
                <a:ea typeface="微软雅黑" panose="020B0503020204020204" pitchFamily="34" charset="-122"/>
              </a:rPr>
              <a:t>文件</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团队完成过程</a:t>
            </a:r>
            <a:r>
              <a:rPr lang="zh-CN" altLang="en-US" sz="1400" dirty="0" smtClean="0">
                <a:solidFill>
                  <a:srgbClr val="FFC000"/>
                </a:solidFill>
                <a:latin typeface="微软雅黑" panose="020B0503020204020204" pitchFamily="34" charset="-122"/>
                <a:ea typeface="微软雅黑" panose="020B0503020204020204" pitchFamily="34" charset="-122"/>
              </a:rPr>
              <a:t>介绍</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整合作品</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原型演示</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作品展示</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文档修改</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文档打包</a:t>
            </a:r>
            <a:endParaRPr lang="zh-CN" altLang="en-US" sz="1400" dirty="0">
              <a:solidFill>
                <a:srgbClr val="FFC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9596292" y="3541946"/>
            <a:ext cx="902811" cy="900246"/>
          </a:xfrm>
          <a:prstGeom prst="rect">
            <a:avLst/>
          </a:prstGeom>
          <a:noFill/>
        </p:spPr>
        <p:txBody>
          <a:bodyPr wrap="none" rtlCol="0">
            <a:spAutoFit/>
          </a:bodyPr>
          <a:lstStyle/>
          <a:p>
            <a:pPr>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完成回顾</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犒劳</a:t>
            </a:r>
            <a:r>
              <a:rPr lang="zh-CN" altLang="en-US" sz="1400" dirty="0" smtClean="0">
                <a:solidFill>
                  <a:srgbClr val="FFC000"/>
                </a:solidFill>
                <a:latin typeface="微软雅黑" panose="020B0503020204020204" pitchFamily="34" charset="-122"/>
                <a:ea typeface="微软雅黑" panose="020B0503020204020204" pitchFamily="34" charset="-122"/>
              </a:rPr>
              <a:t>组员</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endParaRPr lang="zh-CN" altLang="en-US" sz="1400" dirty="0">
              <a:solidFill>
                <a:srgbClr val="FFC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11424" y="5933019"/>
            <a:ext cx="1002197" cy="369332"/>
          </a:xfrm>
          <a:prstGeom prst="rect">
            <a:avLst/>
          </a:prstGeom>
          <a:noFill/>
        </p:spPr>
        <p:txBody>
          <a:bodyPr wrap="none" rtlCol="0">
            <a:spAutoFit/>
          </a:bodyPr>
          <a:lstStyle/>
          <a:p>
            <a:r>
              <a:rPr lang="en-US" altLang="zh-CN" dirty="0" smtClean="0">
                <a:solidFill>
                  <a:srgbClr val="FFC000"/>
                </a:solidFill>
              </a:rPr>
              <a:t>2018.1.4</a:t>
            </a:r>
            <a:endParaRPr lang="zh-CN" altLang="en-US" dirty="0">
              <a:solidFill>
                <a:srgbClr val="FFC000"/>
              </a:solidFill>
            </a:endParaRPr>
          </a:p>
        </p:txBody>
      </p:sp>
      <p:sp>
        <p:nvSpPr>
          <p:cNvPr id="16" name="文本框 15"/>
          <p:cNvSpPr txBox="1"/>
          <p:nvPr/>
        </p:nvSpPr>
        <p:spPr>
          <a:xfrm>
            <a:off x="2655406" y="5933019"/>
            <a:ext cx="1119217" cy="369332"/>
          </a:xfrm>
          <a:prstGeom prst="rect">
            <a:avLst/>
          </a:prstGeom>
          <a:noFill/>
        </p:spPr>
        <p:txBody>
          <a:bodyPr wrap="none" rtlCol="0">
            <a:spAutoFit/>
          </a:bodyPr>
          <a:lstStyle/>
          <a:p>
            <a:r>
              <a:rPr lang="en-US" altLang="zh-CN" dirty="0" smtClean="0">
                <a:solidFill>
                  <a:srgbClr val="FFC000"/>
                </a:solidFill>
              </a:rPr>
              <a:t>2018.1.19</a:t>
            </a:r>
            <a:endParaRPr lang="zh-CN" altLang="en-US" dirty="0">
              <a:solidFill>
                <a:srgbClr val="FFC000"/>
              </a:solidFill>
            </a:endParaRPr>
          </a:p>
        </p:txBody>
      </p:sp>
      <p:sp>
        <p:nvSpPr>
          <p:cNvPr id="17" name="文本框 16"/>
          <p:cNvSpPr txBox="1"/>
          <p:nvPr/>
        </p:nvSpPr>
        <p:spPr>
          <a:xfrm>
            <a:off x="4433392" y="5933019"/>
            <a:ext cx="1002197" cy="369332"/>
          </a:xfrm>
          <a:prstGeom prst="rect">
            <a:avLst/>
          </a:prstGeom>
          <a:noFill/>
        </p:spPr>
        <p:txBody>
          <a:bodyPr wrap="none" rtlCol="0">
            <a:spAutoFit/>
          </a:bodyPr>
          <a:lstStyle/>
          <a:p>
            <a:r>
              <a:rPr lang="en-US" altLang="zh-CN" dirty="0" smtClean="0">
                <a:solidFill>
                  <a:srgbClr val="FFC000"/>
                </a:solidFill>
              </a:rPr>
              <a:t>2018.3.5</a:t>
            </a:r>
            <a:endParaRPr lang="zh-CN" altLang="en-US" dirty="0">
              <a:solidFill>
                <a:srgbClr val="FFC000"/>
              </a:solidFill>
            </a:endParaRPr>
          </a:p>
        </p:txBody>
      </p:sp>
      <p:sp>
        <p:nvSpPr>
          <p:cNvPr id="19" name="文本框 18"/>
          <p:cNvSpPr txBox="1"/>
          <p:nvPr/>
        </p:nvSpPr>
        <p:spPr>
          <a:xfrm>
            <a:off x="6115352" y="5933019"/>
            <a:ext cx="1002197" cy="369332"/>
          </a:xfrm>
          <a:prstGeom prst="rect">
            <a:avLst/>
          </a:prstGeom>
          <a:noFill/>
        </p:spPr>
        <p:txBody>
          <a:bodyPr wrap="none" rtlCol="0">
            <a:spAutoFit/>
          </a:bodyPr>
          <a:lstStyle/>
          <a:p>
            <a:r>
              <a:rPr lang="en-US" altLang="zh-CN" dirty="0" smtClean="0">
                <a:solidFill>
                  <a:srgbClr val="FFC000"/>
                </a:solidFill>
              </a:rPr>
              <a:t>2018.4.8</a:t>
            </a:r>
            <a:endParaRPr lang="zh-CN" altLang="en-US" dirty="0">
              <a:solidFill>
                <a:srgbClr val="FFC000"/>
              </a:solidFill>
            </a:endParaRPr>
          </a:p>
        </p:txBody>
      </p:sp>
      <p:sp>
        <p:nvSpPr>
          <p:cNvPr id="20" name="文本框 19"/>
          <p:cNvSpPr txBox="1"/>
          <p:nvPr/>
        </p:nvSpPr>
        <p:spPr>
          <a:xfrm>
            <a:off x="7867798" y="5933019"/>
            <a:ext cx="1119217" cy="369332"/>
          </a:xfrm>
          <a:prstGeom prst="rect">
            <a:avLst/>
          </a:prstGeom>
          <a:noFill/>
        </p:spPr>
        <p:txBody>
          <a:bodyPr wrap="none" rtlCol="0">
            <a:spAutoFit/>
          </a:bodyPr>
          <a:lstStyle/>
          <a:p>
            <a:r>
              <a:rPr lang="en-US" altLang="zh-CN" dirty="0" smtClean="0">
                <a:solidFill>
                  <a:srgbClr val="FFC000"/>
                </a:solidFill>
              </a:rPr>
              <a:t>2018.4.15</a:t>
            </a:r>
            <a:endParaRPr lang="zh-CN" altLang="en-US" dirty="0">
              <a:solidFill>
                <a:srgbClr val="FFC000"/>
              </a:solidFill>
            </a:endParaRPr>
          </a:p>
        </p:txBody>
      </p:sp>
      <p:sp>
        <p:nvSpPr>
          <p:cNvPr id="21" name="文本框 20"/>
          <p:cNvSpPr txBox="1"/>
          <p:nvPr/>
        </p:nvSpPr>
        <p:spPr>
          <a:xfrm>
            <a:off x="9596292" y="5926502"/>
            <a:ext cx="827471" cy="369332"/>
          </a:xfrm>
          <a:prstGeom prst="rect">
            <a:avLst/>
          </a:prstGeom>
          <a:noFill/>
        </p:spPr>
        <p:txBody>
          <a:bodyPr wrap="none" rtlCol="0">
            <a:spAutoFit/>
          </a:bodyPr>
          <a:lstStyle/>
          <a:p>
            <a:r>
              <a:rPr lang="en-US" altLang="zh-CN" dirty="0" smtClean="0">
                <a:solidFill>
                  <a:srgbClr val="FFC000"/>
                </a:solidFill>
              </a:rPr>
              <a:t>2018.5</a:t>
            </a:r>
            <a:endParaRPr lang="zh-CN" altLang="en-US" dirty="0">
              <a:solidFill>
                <a:srgbClr val="FFC000"/>
              </a:solidFill>
            </a:endParaRPr>
          </a:p>
        </p:txBody>
      </p:sp>
      <p:sp>
        <p:nvSpPr>
          <p:cNvPr id="22" name="文本框 21"/>
          <p:cNvSpPr txBox="1"/>
          <p:nvPr/>
        </p:nvSpPr>
        <p:spPr>
          <a:xfrm>
            <a:off x="854904" y="6243489"/>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78168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left)">
                                      <p:cBhvr>
                                        <p:cTn id="40" dur="500"/>
                                        <p:tgtEl>
                                          <p:spTgt spid="6"/>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par>
                          <p:cTn id="54" fill="hold">
                            <p:stCondLst>
                              <p:cond delay="2500"/>
                            </p:stCondLst>
                            <p:childTnLst>
                              <p:par>
                                <p:cTn id="55" presetID="22" presetClass="entr" presetSubtype="8"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left)">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p:bldP spid="11" grpId="0"/>
      <p:bldP spid="12" grpId="0"/>
      <p:bldP spid="13" grpId="0"/>
      <p:bldP spid="14" grpId="0"/>
      <p:bldP spid="15" grpId="0"/>
      <p:bldP spid="2" grpId="0"/>
      <p:bldP spid="16" grpId="0"/>
      <p:bldP spid="17" grpId="0"/>
      <p:bldP spid="19"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911424" y="6119718"/>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00402" y="1022648"/>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实现方案</a:t>
            </a:r>
            <a:endParaRPr lang="zh-CN" altLang="en-US" sz="2400" dirty="0">
              <a:solidFill>
                <a:srgbClr val="FFC000"/>
              </a:solidFill>
              <a:latin typeface="微软雅黑" panose="020B0503020204020204" pitchFamily="34" charset="-122"/>
              <a:ea typeface="微软雅黑" panose="020B0503020204020204" pitchFamily="34" charset="-122"/>
            </a:endParaRPr>
          </a:p>
        </p:txBody>
      </p:sp>
      <p:pic>
        <p:nvPicPr>
          <p:cNvPr id="11" name="图片 10"/>
          <p:cNvPicPr/>
          <p:nvPr/>
        </p:nvPicPr>
        <p:blipFill rotWithShape="1">
          <a:blip r:embed="rId2">
            <a:extLst>
              <a:ext uri="{28A0092B-C50C-407E-A947-70E740481C1C}">
                <a14:useLocalDpi xmlns:a14="http://schemas.microsoft.com/office/drawing/2010/main" val="0"/>
              </a:ext>
            </a:extLst>
          </a:blip>
          <a:srcRect r="29266" b="3037"/>
          <a:stretch/>
        </p:blipFill>
        <p:spPr bwMode="auto">
          <a:xfrm>
            <a:off x="1127448" y="1518077"/>
            <a:ext cx="5215255" cy="4121150"/>
          </a:xfrm>
          <a:prstGeom prst="rect">
            <a:avLst/>
          </a:prstGeom>
          <a:ln>
            <a:noFill/>
          </a:ln>
          <a:extLst>
            <a:ext uri="{53640926-AAD7-44D8-BBD7-CCE9431645EC}">
              <a14:shadowObscured xmlns:a14="http://schemas.microsoft.com/office/drawing/2010/main"/>
            </a:ext>
          </a:extLst>
        </p:spPr>
      </p:pic>
      <p:sp>
        <p:nvSpPr>
          <p:cNvPr id="12" name="文本框 11"/>
          <p:cNvSpPr txBox="1"/>
          <p:nvPr/>
        </p:nvSpPr>
        <p:spPr>
          <a:xfrm>
            <a:off x="3066462" y="5639227"/>
            <a:ext cx="1337226" cy="369332"/>
          </a:xfrm>
          <a:prstGeom prst="rect">
            <a:avLst/>
          </a:prstGeom>
          <a:noFill/>
        </p:spPr>
        <p:txBody>
          <a:bodyPr wrap="none" rtlCol="0">
            <a:spAutoFit/>
          </a:bodyPr>
          <a:lstStyle/>
          <a:p>
            <a:r>
              <a:rPr lang="zh-CN" altLang="en-US" dirty="0" smtClean="0">
                <a:solidFill>
                  <a:srgbClr val="FFC000"/>
                </a:solidFill>
                <a:latin typeface="微软雅黑" panose="020B0503020204020204" pitchFamily="34" charset="-122"/>
                <a:ea typeface="微软雅黑" panose="020B0503020204020204" pitchFamily="34" charset="-122"/>
              </a:rPr>
              <a:t>实体关系图</a:t>
            </a:r>
            <a:endParaRPr lang="zh-CN" altLang="en-US" dirty="0">
              <a:solidFill>
                <a:srgbClr val="FFC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342703" y="2348880"/>
            <a:ext cx="5032147" cy="2023631"/>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关系集</a:t>
            </a:r>
            <a:endParaRPr lang="en-US" altLang="zh-CN" sz="2400" dirty="0" smtClean="0">
              <a:solidFill>
                <a:srgbClr val="FFC000"/>
              </a:solidFill>
              <a:latin typeface="微软雅黑" panose="020B0503020204020204" pitchFamily="34" charset="-122"/>
              <a:ea typeface="微软雅黑" panose="020B0503020204020204" pitchFamily="34" charset="-122"/>
            </a:endParaRP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每个大类对应多个详细种类，每个详细种类只对应一个大类；</a:t>
            </a: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每个地区只有一个回收员，每个回收员只收一个地区；</a:t>
            </a: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每个回收员接多个订单，每个订单只有一个回收员</a:t>
            </a: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每个居民可以下多个订单，每个订单只有一个居民</a:t>
            </a:r>
          </a:p>
          <a:p>
            <a:pPr>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每个订单可以有多个详细种类，每个详细种类只存在一个订单</a:t>
            </a:r>
          </a:p>
          <a:p>
            <a:endParaRPr lang="zh-CN" altLang="en-US" sz="14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948819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846552"/>
            <a:ext cx="12192000" cy="5184775"/>
          </a:xfrm>
          <a:prstGeom prst="rect">
            <a:avLst/>
          </a:prstGeom>
          <a:solidFill>
            <a:srgbClr val="FFC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000" dirty="0" smtClean="0">
                <a:solidFill>
                  <a:schemeClr val="tx1"/>
                </a:solidFill>
                <a:latin typeface="微软雅黑" panose="020B0503020204020204" pitchFamily="34" charset="-122"/>
                <a:ea typeface="微软雅黑" panose="020B0503020204020204" pitchFamily="34" charset="-122"/>
              </a:rPr>
              <a:t>PART</a:t>
            </a:r>
            <a:r>
              <a:rPr lang="en-US" altLang="zh-CN" sz="34400" dirty="0" smtClean="0">
                <a:solidFill>
                  <a:schemeClr val="tx1"/>
                </a:solidFill>
                <a:latin typeface="微软雅黑" panose="020B0503020204020204" pitchFamily="34" charset="-122"/>
                <a:ea typeface="微软雅黑" panose="020B0503020204020204" pitchFamily="34" charset="-122"/>
              </a:rPr>
              <a:t>5</a:t>
            </a:r>
            <a:endParaRPr lang="zh-CN" altLang="en-US" sz="34400"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99456" y="2852936"/>
            <a:ext cx="6391493" cy="769441"/>
          </a:xfrm>
          <a:prstGeom prst="rect">
            <a:avLst/>
          </a:prstGeom>
          <a:noFill/>
        </p:spPr>
        <p:txBody>
          <a:bodyPr wrap="none" rtlCol="0">
            <a:spAutoFit/>
          </a:bodyPr>
          <a:lstStyle/>
          <a:p>
            <a:r>
              <a:rPr lang="zh-CN" altLang="en-US" sz="4400" dirty="0" smtClean="0">
                <a:latin typeface="微软雅黑" panose="020B0503020204020204" pitchFamily="34" charset="-122"/>
                <a:ea typeface="微软雅黑" panose="020B0503020204020204" pitchFamily="34" charset="-122"/>
              </a:rPr>
              <a:t>业务模式及人员组织框架</a:t>
            </a:r>
            <a:endParaRPr lang="zh-CN" altLang="en-US" sz="4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911424" y="6119718"/>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68155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846552"/>
            <a:ext cx="12192000" cy="5184775"/>
          </a:xfrm>
          <a:prstGeom prst="rect">
            <a:avLst/>
          </a:prstGeom>
          <a:solidFill>
            <a:srgbClr val="FFC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000" dirty="0" smtClean="0">
                <a:solidFill>
                  <a:schemeClr val="tx1"/>
                </a:solidFill>
                <a:latin typeface="微软雅黑" panose="020B0503020204020204" pitchFamily="34" charset="-122"/>
                <a:ea typeface="微软雅黑" panose="020B0503020204020204" pitchFamily="34" charset="-122"/>
              </a:rPr>
              <a:t>PART</a:t>
            </a:r>
            <a:r>
              <a:rPr lang="en-US" altLang="zh-CN" sz="34400" dirty="0" smtClean="0">
                <a:solidFill>
                  <a:schemeClr val="tx1"/>
                </a:solidFill>
                <a:latin typeface="微软雅黑" panose="020B0503020204020204" pitchFamily="34" charset="-122"/>
                <a:ea typeface="微软雅黑" panose="020B0503020204020204" pitchFamily="34" charset="-122"/>
              </a:rPr>
              <a:t>0</a:t>
            </a:r>
            <a:endParaRPr lang="zh-CN" altLang="en-US" sz="34400" dirty="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99456" y="2852936"/>
            <a:ext cx="1479892" cy="769441"/>
          </a:xfrm>
          <a:prstGeom prst="rect">
            <a:avLst/>
          </a:prstGeom>
          <a:noFill/>
        </p:spPr>
        <p:txBody>
          <a:bodyPr wrap="none" rtlCol="0">
            <a:spAutoFit/>
          </a:bodyPr>
          <a:lstStyle/>
          <a:p>
            <a:r>
              <a:rPr lang="zh-CN" altLang="en-US" sz="4400" dirty="0" smtClean="0">
                <a:latin typeface="微软雅黑" panose="020B0503020204020204" pitchFamily="34" charset="-122"/>
                <a:ea typeface="微软雅黑" panose="020B0503020204020204" pitchFamily="34" charset="-122"/>
              </a:rPr>
              <a:t>目 录</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39903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0402" y="1022648"/>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业务模式</a:t>
            </a:r>
            <a:endParaRPr lang="zh-CN" altLang="en-US" sz="2400" dirty="0">
              <a:solidFill>
                <a:srgbClr val="FFC000"/>
              </a:solidFill>
              <a:latin typeface="微软雅黑" panose="020B0503020204020204" pitchFamily="34" charset="-122"/>
              <a:ea typeface="微软雅黑" panose="020B0503020204020204" pitchFamily="34" charset="-122"/>
            </a:endParaRPr>
          </a:p>
        </p:txBody>
      </p:sp>
      <p:pic>
        <p:nvPicPr>
          <p:cNvPr id="1026" name="Picture 2" descr="微信图片_201804121718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216289"/>
            <a:ext cx="6048672" cy="6048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本框 26"/>
          <p:cNvSpPr txBox="1"/>
          <p:nvPr/>
        </p:nvSpPr>
        <p:spPr>
          <a:xfrm>
            <a:off x="2135560" y="3409600"/>
            <a:ext cx="1082348" cy="307777"/>
          </a:xfrm>
          <a:prstGeom prst="rect">
            <a:avLst/>
          </a:prstGeom>
          <a:noFill/>
        </p:spPr>
        <p:txBody>
          <a:bodyPr wrap="none" rtlCol="0">
            <a:spAutoFit/>
          </a:bodyPr>
          <a:lstStyle/>
          <a:p>
            <a:r>
              <a:rPr lang="zh-CN" altLang="en-US" sz="1400" dirty="0" smtClean="0">
                <a:solidFill>
                  <a:srgbClr val="FFC000"/>
                </a:solidFill>
                <a:latin typeface="微软雅黑" panose="020B0503020204020204" pitchFamily="34" charset="-122"/>
                <a:ea typeface="微软雅黑" panose="020B0503020204020204" pitchFamily="34" charset="-122"/>
              </a:rPr>
              <a:t>业务流程图</a:t>
            </a:r>
            <a:endParaRPr lang="zh-CN" altLang="en-US" sz="1400" dirty="0">
              <a:solidFill>
                <a:srgbClr val="FFC00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911424" y="6119718"/>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10721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416" y="980728"/>
            <a:ext cx="2031325"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人员组织框架</a:t>
            </a:r>
            <a:endParaRPr lang="zh-CN" altLang="en-US" sz="2400" dirty="0">
              <a:solidFill>
                <a:srgbClr val="FFC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51964" y="6253723"/>
            <a:ext cx="1337226"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63713" y="3633117"/>
            <a:ext cx="7566097" cy="900246"/>
          </a:xfrm>
          <a:prstGeom prst="rect">
            <a:avLst/>
          </a:prstGeom>
          <a:noFill/>
        </p:spPr>
        <p:txBody>
          <a:bodyPr wrap="square" rtlCol="0">
            <a:spAutoFit/>
          </a:bodyPr>
          <a:lstStyle/>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上</a:t>
            </a:r>
            <a:r>
              <a:rPr lang="zh-CN" altLang="en-US" sz="1400" dirty="0" smtClean="0">
                <a:solidFill>
                  <a:srgbClr val="FFC000"/>
                </a:solidFill>
                <a:latin typeface="微软雅黑" panose="020B0503020204020204" pitchFamily="34" charset="-122"/>
                <a:ea typeface="微软雅黑" panose="020B0503020204020204" pitchFamily="34" charset="-122"/>
              </a:rPr>
              <a:t>表仅描述人员初始分配，每人各自为相应部分负责人，具体分工根据相应阶段进行重新组织。</a:t>
            </a:r>
            <a:endParaRPr lang="zh-CN" altLang="en-US" sz="1400" dirty="0">
              <a:solidFill>
                <a:srgbClr val="FFC000"/>
              </a:solidFill>
              <a:latin typeface="微软雅黑" panose="020B0503020204020204" pitchFamily="34" charset="-122"/>
              <a:ea typeface="微软雅黑" panose="020B0503020204020204" pitchFamily="34" charset="-122"/>
            </a:endParaRPr>
          </a:p>
          <a:p>
            <a:pPr algn="just">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例如 需求开发阶段：</a:t>
            </a:r>
            <a:endParaRPr lang="en-US" altLang="zh-CN" sz="1400" dirty="0" smtClean="0">
              <a:solidFill>
                <a:srgbClr val="FFC000"/>
              </a:solidFill>
              <a:latin typeface="微软雅黑" panose="020B0503020204020204" pitchFamily="34" charset="-122"/>
              <a:ea typeface="微软雅黑" panose="020B0503020204020204" pitchFamily="34" charset="-122"/>
            </a:endParaRPr>
          </a:p>
          <a:p>
            <a:pPr algn="just">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蒋某（组长，辅助需求获取与需求分析） 朱某，黄某（需求获取） 厉总、金某（需求分析）</a:t>
            </a:r>
            <a:endParaRPr lang="zh-CN" altLang="en-US" sz="1400" dirty="0">
              <a:solidFill>
                <a:srgbClr val="FFC000"/>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3101675216"/>
              </p:ext>
            </p:extLst>
          </p:nvPr>
        </p:nvGraphicFramePr>
        <p:xfrm>
          <a:off x="1055440" y="1700808"/>
          <a:ext cx="6954552" cy="1645198"/>
        </p:xfrm>
        <a:graphic>
          <a:graphicData uri="http://schemas.openxmlformats.org/drawingml/2006/table">
            <a:tbl>
              <a:tblPr>
                <a:tableStyleId>{5C22544A-7EE6-4342-B048-85BDC9FD1C3A}</a:tableStyleId>
              </a:tblPr>
              <a:tblGrid>
                <a:gridCol w="909102">
                  <a:extLst>
                    <a:ext uri="{9D8B030D-6E8A-4147-A177-3AD203B41FA5}">
                      <a16:colId xmlns:a16="http://schemas.microsoft.com/office/drawing/2014/main" val="3444078706"/>
                    </a:ext>
                  </a:extLst>
                </a:gridCol>
                <a:gridCol w="1344068">
                  <a:extLst>
                    <a:ext uri="{9D8B030D-6E8A-4147-A177-3AD203B41FA5}">
                      <a16:colId xmlns:a16="http://schemas.microsoft.com/office/drawing/2014/main" val="1682373667"/>
                    </a:ext>
                  </a:extLst>
                </a:gridCol>
                <a:gridCol w="4701382">
                  <a:extLst>
                    <a:ext uri="{9D8B030D-6E8A-4147-A177-3AD203B41FA5}">
                      <a16:colId xmlns:a16="http://schemas.microsoft.com/office/drawing/2014/main" val="3980480640"/>
                    </a:ext>
                  </a:extLst>
                </a:gridCol>
              </a:tblGrid>
              <a:tr h="205650">
                <a:tc>
                  <a:txBody>
                    <a:bodyPr/>
                    <a:lstStyle/>
                    <a:p>
                      <a:pPr algn="just">
                        <a:spcAft>
                          <a:spcPts val="0"/>
                        </a:spcAft>
                      </a:pPr>
                      <a:r>
                        <a:rPr lang="zh-CN" sz="1300" kern="100" dirty="0">
                          <a:ln>
                            <a:solidFill>
                              <a:srgbClr val="FFC715"/>
                            </a:solidFill>
                          </a:ln>
                          <a:effectLst/>
                        </a:rPr>
                        <a:t>人员</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dirty="0">
                          <a:ln>
                            <a:solidFill>
                              <a:srgbClr val="FFC715"/>
                            </a:solidFill>
                          </a:ln>
                          <a:effectLst/>
                        </a:rPr>
                        <a:t>职务</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a:ln>
                            <a:solidFill>
                              <a:srgbClr val="FFC715"/>
                            </a:solidFill>
                          </a:ln>
                          <a:effectLst/>
                        </a:rPr>
                        <a:t>责任</a:t>
                      </a:r>
                      <a:endParaRPr lang="zh-CN" sz="1300" kern="10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extLst>
                  <a:ext uri="{0D108BD9-81ED-4DB2-BD59-A6C34878D82A}">
                    <a16:rowId xmlns:a16="http://schemas.microsoft.com/office/drawing/2014/main" val="1722383418"/>
                  </a:ext>
                </a:extLst>
              </a:tr>
              <a:tr h="205650">
                <a:tc>
                  <a:txBody>
                    <a:bodyPr/>
                    <a:lstStyle/>
                    <a:p>
                      <a:pPr algn="just">
                        <a:spcAft>
                          <a:spcPts val="0"/>
                        </a:spcAft>
                      </a:pPr>
                      <a:r>
                        <a:rPr lang="en-US" sz="1300" kern="100" dirty="0">
                          <a:ln>
                            <a:solidFill>
                              <a:srgbClr val="FFC715"/>
                            </a:solidFill>
                          </a:ln>
                          <a:effectLst/>
                        </a:rPr>
                        <a:t> </a:t>
                      </a:r>
                      <a:r>
                        <a:rPr lang="zh-CN" altLang="en-US" sz="1300" kern="100" dirty="0" smtClean="0">
                          <a:ln>
                            <a:solidFill>
                              <a:srgbClr val="FFC715"/>
                            </a:solidFill>
                          </a:ln>
                          <a:effectLst/>
                        </a:rPr>
                        <a:t>厉总</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dirty="0">
                          <a:ln>
                            <a:solidFill>
                              <a:srgbClr val="FFC715"/>
                            </a:solidFill>
                          </a:ln>
                          <a:effectLst/>
                        </a:rPr>
                        <a:t>项目经理</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dirty="0">
                          <a:ln>
                            <a:solidFill>
                              <a:srgbClr val="FFC715"/>
                            </a:solidFill>
                          </a:ln>
                          <a:effectLst/>
                        </a:rPr>
                        <a:t>项目的计划、项目管理、执行、人员管理、进度管理。</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extLst>
                  <a:ext uri="{0D108BD9-81ED-4DB2-BD59-A6C34878D82A}">
                    <a16:rowId xmlns:a16="http://schemas.microsoft.com/office/drawing/2014/main" val="3691129378"/>
                  </a:ext>
                </a:extLst>
              </a:tr>
              <a:tr h="411299">
                <a:tc>
                  <a:txBody>
                    <a:bodyPr/>
                    <a:lstStyle/>
                    <a:p>
                      <a:pPr algn="just">
                        <a:spcAft>
                          <a:spcPts val="0"/>
                        </a:spcAft>
                      </a:pPr>
                      <a:r>
                        <a:rPr lang="en-US" sz="1300" kern="100" dirty="0">
                          <a:ln>
                            <a:solidFill>
                              <a:srgbClr val="FFC715"/>
                            </a:solidFill>
                          </a:ln>
                          <a:effectLst/>
                        </a:rPr>
                        <a:t> </a:t>
                      </a:r>
                      <a:r>
                        <a:rPr lang="zh-CN" altLang="en-US" sz="1300" kern="100" dirty="0" smtClean="0">
                          <a:ln>
                            <a:solidFill>
                              <a:srgbClr val="FFC715"/>
                            </a:solidFill>
                          </a:ln>
                          <a:effectLst/>
                        </a:rPr>
                        <a:t>蒋某</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dirty="0">
                          <a:ln>
                            <a:solidFill>
                              <a:srgbClr val="FFC715"/>
                            </a:solidFill>
                          </a:ln>
                          <a:effectLst/>
                        </a:rPr>
                        <a:t>需求开发经理</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dirty="0">
                          <a:ln>
                            <a:solidFill>
                              <a:srgbClr val="FFC715"/>
                            </a:solidFill>
                          </a:ln>
                          <a:effectLst/>
                        </a:rPr>
                        <a:t>用户需求调研、功能定义和规划、界面设计审核。成本模型和可行性分析。</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extLst>
                  <a:ext uri="{0D108BD9-81ED-4DB2-BD59-A6C34878D82A}">
                    <a16:rowId xmlns:a16="http://schemas.microsoft.com/office/drawing/2014/main" val="2253134158"/>
                  </a:ext>
                </a:extLst>
              </a:tr>
              <a:tr h="205650">
                <a:tc>
                  <a:txBody>
                    <a:bodyPr/>
                    <a:lstStyle/>
                    <a:p>
                      <a:pPr algn="just">
                        <a:spcAft>
                          <a:spcPts val="0"/>
                        </a:spcAft>
                      </a:pPr>
                      <a:r>
                        <a:rPr lang="en-US" sz="1300" kern="100" dirty="0">
                          <a:ln>
                            <a:solidFill>
                              <a:srgbClr val="FFC715"/>
                            </a:solidFill>
                          </a:ln>
                          <a:effectLst/>
                        </a:rPr>
                        <a:t> </a:t>
                      </a:r>
                      <a:r>
                        <a:rPr lang="zh-CN" altLang="en-US" sz="1300" kern="100" dirty="0" smtClean="0">
                          <a:ln>
                            <a:solidFill>
                              <a:srgbClr val="FFC715"/>
                            </a:solidFill>
                          </a:ln>
                          <a:effectLst/>
                        </a:rPr>
                        <a:t>黄某</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en-US" sz="1300" kern="100">
                          <a:ln>
                            <a:solidFill>
                              <a:srgbClr val="FFC715"/>
                            </a:solidFill>
                          </a:ln>
                          <a:effectLst/>
                        </a:rPr>
                        <a:t>QA</a:t>
                      </a:r>
                      <a:r>
                        <a:rPr lang="zh-CN" sz="1300" kern="100">
                          <a:ln>
                            <a:solidFill>
                              <a:srgbClr val="FFC715"/>
                            </a:solidFill>
                          </a:ln>
                          <a:effectLst/>
                        </a:rPr>
                        <a:t>经理</a:t>
                      </a:r>
                      <a:endParaRPr lang="zh-CN" sz="1300" kern="10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dirty="0">
                          <a:ln>
                            <a:solidFill>
                              <a:srgbClr val="FFC715"/>
                            </a:solidFill>
                          </a:ln>
                          <a:effectLst/>
                        </a:rPr>
                        <a:t>制定测试计划，执行测试计划，生成测试报告。 </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extLst>
                  <a:ext uri="{0D108BD9-81ED-4DB2-BD59-A6C34878D82A}">
                    <a16:rowId xmlns:a16="http://schemas.microsoft.com/office/drawing/2014/main" val="1515696694"/>
                  </a:ext>
                </a:extLst>
              </a:tr>
              <a:tr h="411299">
                <a:tc>
                  <a:txBody>
                    <a:bodyPr/>
                    <a:lstStyle/>
                    <a:p>
                      <a:pPr algn="just">
                        <a:spcAft>
                          <a:spcPts val="0"/>
                        </a:spcAft>
                      </a:pPr>
                      <a:r>
                        <a:rPr lang="en-US" sz="1300" kern="100" dirty="0">
                          <a:ln>
                            <a:solidFill>
                              <a:srgbClr val="FFC715"/>
                            </a:solidFill>
                          </a:ln>
                          <a:effectLst/>
                        </a:rPr>
                        <a:t> </a:t>
                      </a:r>
                      <a:r>
                        <a:rPr lang="zh-CN" altLang="en-US" sz="1300" kern="100" dirty="0" smtClean="0">
                          <a:ln>
                            <a:solidFill>
                              <a:srgbClr val="FFC715"/>
                            </a:solidFill>
                          </a:ln>
                          <a:effectLst/>
                        </a:rPr>
                        <a:t>金某</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a:ln>
                            <a:solidFill>
                              <a:srgbClr val="FFC715"/>
                            </a:solidFill>
                          </a:ln>
                          <a:effectLst/>
                        </a:rPr>
                        <a:t>系统开发经理</a:t>
                      </a:r>
                      <a:endParaRPr lang="zh-CN" sz="1300" kern="10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dirty="0">
                          <a:ln>
                            <a:solidFill>
                              <a:srgbClr val="FFC715"/>
                            </a:solidFill>
                          </a:ln>
                          <a:effectLst/>
                        </a:rPr>
                        <a:t>研发工作任务分配、数据及交互环境搭建、搭建和维护测试环境、编写技术路线及实现方案。</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extLst>
                  <a:ext uri="{0D108BD9-81ED-4DB2-BD59-A6C34878D82A}">
                    <a16:rowId xmlns:a16="http://schemas.microsoft.com/office/drawing/2014/main" val="3028214670"/>
                  </a:ext>
                </a:extLst>
              </a:tr>
              <a:tr h="205650">
                <a:tc>
                  <a:txBody>
                    <a:bodyPr/>
                    <a:lstStyle/>
                    <a:p>
                      <a:pPr algn="just">
                        <a:spcAft>
                          <a:spcPts val="0"/>
                        </a:spcAft>
                      </a:pPr>
                      <a:r>
                        <a:rPr lang="en-US" sz="1300" kern="100" dirty="0">
                          <a:ln>
                            <a:solidFill>
                              <a:srgbClr val="FFC715"/>
                            </a:solidFill>
                          </a:ln>
                          <a:effectLst/>
                        </a:rPr>
                        <a:t> </a:t>
                      </a:r>
                      <a:r>
                        <a:rPr lang="zh-CN" altLang="en-US" sz="1300" kern="100" dirty="0" smtClean="0">
                          <a:ln>
                            <a:solidFill>
                              <a:srgbClr val="FFC715"/>
                            </a:solidFill>
                          </a:ln>
                          <a:effectLst/>
                        </a:rPr>
                        <a:t>朱某</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a:ln>
                            <a:solidFill>
                              <a:srgbClr val="FFC715"/>
                            </a:solidFill>
                          </a:ln>
                          <a:effectLst/>
                        </a:rPr>
                        <a:t>配置管理员</a:t>
                      </a:r>
                      <a:endParaRPr lang="zh-CN" sz="1300" kern="10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tc>
                  <a:txBody>
                    <a:bodyPr/>
                    <a:lstStyle/>
                    <a:p>
                      <a:pPr algn="just">
                        <a:spcAft>
                          <a:spcPts val="0"/>
                        </a:spcAft>
                      </a:pPr>
                      <a:r>
                        <a:rPr lang="zh-CN" sz="1300" kern="100" dirty="0">
                          <a:ln>
                            <a:solidFill>
                              <a:srgbClr val="FFC715"/>
                            </a:solidFill>
                          </a:ln>
                          <a:effectLst/>
                        </a:rPr>
                        <a:t>对系统的编码及文档进行配置管理。</a:t>
                      </a:r>
                      <a:endParaRPr lang="zh-CN" sz="1300" kern="100" dirty="0">
                        <a:ln>
                          <a:solidFill>
                            <a:srgbClr val="FFC715"/>
                          </a:solidFill>
                        </a:ln>
                        <a:effectLst/>
                        <a:latin typeface="Calibri" panose="020F0502020204030204" pitchFamily="34" charset="0"/>
                        <a:ea typeface="宋体" panose="02010600030101010101" pitchFamily="2" charset="-122"/>
                        <a:cs typeface="Times New Roman" panose="02020603050405020304" pitchFamily="18" charset="0"/>
                      </a:endParaRPr>
                    </a:p>
                  </a:txBody>
                  <a:tcPr marL="88136" marR="88136" marT="0" marB="0">
                    <a:noFill/>
                  </a:tcPr>
                </a:tc>
                <a:extLst>
                  <a:ext uri="{0D108BD9-81ED-4DB2-BD59-A6C34878D82A}">
                    <a16:rowId xmlns:a16="http://schemas.microsoft.com/office/drawing/2014/main" val="3476969132"/>
                  </a:ext>
                </a:extLst>
              </a:tr>
            </a:tbl>
          </a:graphicData>
        </a:graphic>
      </p:graphicFrame>
    </p:spTree>
    <p:extLst>
      <p:ext uri="{BB962C8B-B14F-4D97-AF65-F5344CB8AC3E}">
        <p14:creationId xmlns:p14="http://schemas.microsoft.com/office/powerpoint/2010/main" val="15862769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2493" y="1634897"/>
            <a:ext cx="9127014" cy="707886"/>
          </a:xfrm>
          <a:prstGeom prst="rect">
            <a:avLst/>
          </a:prstGeom>
          <a:noFill/>
        </p:spPr>
        <p:txBody>
          <a:bodyPr wrap="square" rtlCol="0">
            <a:spAutoFit/>
          </a:bodyPr>
          <a:lstStyle/>
          <a:p>
            <a:pPr algn="dist"/>
            <a:r>
              <a:rPr lang="en-US" altLang="zh-CN" sz="4000" dirty="0" smtClean="0">
                <a:solidFill>
                  <a:srgbClr val="FFC000"/>
                </a:solidFill>
                <a:latin typeface="微软雅黑" panose="020B0503020204020204" pitchFamily="34" charset="-122"/>
                <a:ea typeface="微软雅黑" panose="020B0503020204020204" pitchFamily="34" charset="-122"/>
              </a:rPr>
              <a:t>THANKS FOR YOUR TIME</a:t>
            </a:r>
          </a:p>
        </p:txBody>
      </p:sp>
      <p:cxnSp>
        <p:nvCxnSpPr>
          <p:cNvPr id="4" name="直接连接符 3"/>
          <p:cNvCxnSpPr/>
          <p:nvPr/>
        </p:nvCxnSpPr>
        <p:spPr>
          <a:xfrm>
            <a:off x="1631504" y="1484784"/>
            <a:ext cx="8928992" cy="0"/>
          </a:xfrm>
          <a:prstGeom prst="line">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631504" y="2420888"/>
            <a:ext cx="8928992" cy="0"/>
          </a:xfrm>
          <a:prstGeom prst="line">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824969" y="4509120"/>
            <a:ext cx="2119555" cy="1131079"/>
          </a:xfrm>
          <a:prstGeom prst="rect">
            <a:avLst/>
          </a:prstGeom>
          <a:noFill/>
        </p:spPr>
        <p:txBody>
          <a:bodyPr wrap="none" rtlCol="0">
            <a:spAutoFit/>
          </a:bodyPr>
          <a:lstStyle/>
          <a:p>
            <a:pPr algn="r">
              <a:lnSpc>
                <a:spcPct val="125000"/>
              </a:lnSpc>
            </a:pPr>
            <a:r>
              <a:rPr lang="en-US" altLang="zh-CN" dirty="0" smtClean="0">
                <a:solidFill>
                  <a:srgbClr val="FFC000"/>
                </a:solidFill>
                <a:latin typeface="微软雅黑" panose="020B0503020204020204" pitchFamily="34" charset="-122"/>
                <a:ea typeface="微软雅黑" panose="020B0503020204020204" pitchFamily="34" charset="-122"/>
              </a:rPr>
              <a:t>BY</a:t>
            </a:r>
          </a:p>
          <a:p>
            <a:pPr algn="r">
              <a:lnSpc>
                <a:spcPct val="125000"/>
              </a:lnSpc>
            </a:pPr>
            <a:r>
              <a:rPr lang="en-US" altLang="zh-CN" dirty="0" smtClean="0">
                <a:solidFill>
                  <a:srgbClr val="FFC000"/>
                </a:solidFill>
                <a:latin typeface="微软雅黑" panose="020B0503020204020204" pitchFamily="34" charset="-122"/>
                <a:ea typeface="微软雅黑" panose="020B0503020204020204" pitchFamily="34" charset="-122"/>
              </a:rPr>
              <a:t>The </a:t>
            </a:r>
            <a:r>
              <a:rPr lang="en-US" altLang="zh-CN" dirty="0" smtClean="0">
                <a:solidFill>
                  <a:srgbClr val="FFC000"/>
                </a:solidFill>
                <a:latin typeface="微软雅黑" panose="020B0503020204020204" pitchFamily="34" charset="-122"/>
                <a:ea typeface="微软雅黑" panose="020B0503020204020204" pitchFamily="34" charset="-122"/>
              </a:rPr>
              <a:t>Commitment</a:t>
            </a:r>
          </a:p>
          <a:p>
            <a:pPr algn="r">
              <a:lnSpc>
                <a:spcPct val="125000"/>
              </a:lnSpc>
            </a:pPr>
            <a:r>
              <a:rPr lang="en-US" altLang="zh-CN" dirty="0" smtClean="0">
                <a:solidFill>
                  <a:srgbClr val="FFC000"/>
                </a:solidFill>
                <a:latin typeface="微软雅黑" panose="020B0503020204020204" pitchFamily="34" charset="-122"/>
                <a:ea typeface="微软雅黑" panose="020B0503020204020204" pitchFamily="34" charset="-122"/>
              </a:rPr>
              <a:t>ZUCC</a:t>
            </a:r>
            <a:endParaRPr lang="zh-CN" altLang="en-US" dirty="0">
              <a:solidFill>
                <a:srgbClr val="FFC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2"/>
          <a:srcRect l="38931" t="34250" r="40038" b="29329"/>
          <a:stretch>
            <a:fillRect/>
          </a:stretch>
        </p:blipFill>
        <p:spPr>
          <a:xfrm>
            <a:off x="1532493" y="2996952"/>
            <a:ext cx="2736304" cy="2664296"/>
          </a:xfrm>
          <a:prstGeom prst="ellipse">
            <a:avLst/>
          </a:prstGeom>
          <a:ln>
            <a:noFill/>
          </a:ln>
          <a:effectLst>
            <a:softEdge rad="112500"/>
          </a:effectLst>
        </p:spPr>
      </p:pic>
    </p:spTree>
    <p:extLst>
      <p:ext uri="{BB962C8B-B14F-4D97-AF65-F5344CB8AC3E}">
        <p14:creationId xmlns:p14="http://schemas.microsoft.com/office/powerpoint/2010/main" val="9450499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911225" y="836614"/>
            <a:ext cx="10369550" cy="647699"/>
            <a:chOff x="911225" y="836614"/>
            <a:chExt cx="10369550" cy="647699"/>
          </a:xfrm>
        </p:grpSpPr>
        <p:sp>
          <p:nvSpPr>
            <p:cNvPr id="2" name="矩形 1"/>
            <p:cNvSpPr/>
            <p:nvPr/>
          </p:nvSpPr>
          <p:spPr>
            <a:xfrm>
              <a:off x="911225" y="836614"/>
              <a:ext cx="1296343" cy="647699"/>
            </a:xfrm>
            <a:prstGeom prst="rect">
              <a:avLst/>
            </a:prstGeom>
            <a:solidFill>
              <a:srgbClr val="FFC71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chemeClr val="tx1"/>
                  </a:solidFill>
                </a:rPr>
                <a:t>0</a:t>
              </a:r>
              <a:endParaRPr lang="zh-CN" altLang="en-US" sz="7200" dirty="0">
                <a:solidFill>
                  <a:schemeClr val="tx1"/>
                </a:solidFill>
              </a:endParaRPr>
            </a:p>
          </p:txBody>
        </p:sp>
        <p:cxnSp>
          <p:nvCxnSpPr>
            <p:cNvPr id="5" name="直接连接符 4"/>
            <p:cNvCxnSpPr/>
            <p:nvPr/>
          </p:nvCxnSpPr>
          <p:spPr>
            <a:xfrm>
              <a:off x="2207568" y="1475258"/>
              <a:ext cx="9073207" cy="0"/>
            </a:xfrm>
            <a:prstGeom prst="line">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296992" y="1008689"/>
              <a:ext cx="1890133" cy="461665"/>
            </a:xfrm>
            <a:prstGeom prst="rect">
              <a:avLst/>
            </a:prstGeom>
            <a:noFill/>
          </p:spPr>
          <p:txBody>
            <a:bodyPr wrap="none" rtlCol="0">
              <a:spAutoFit/>
            </a:bodyPr>
            <a:lstStyle/>
            <a:p>
              <a:r>
                <a:rPr lang="en-US" altLang="zh-CN" sz="2400" dirty="0" smtClean="0">
                  <a:solidFill>
                    <a:srgbClr val="FFC000"/>
                  </a:solidFill>
                  <a:latin typeface="微软雅黑" panose="020B0503020204020204" pitchFamily="34" charset="-122"/>
                  <a:ea typeface="微软雅黑" panose="020B0503020204020204" pitchFamily="34" charset="-122"/>
                </a:rPr>
                <a:t>OVER VIEW</a:t>
              </a:r>
              <a:endParaRPr lang="zh-CN" altLang="en-US" sz="2400" dirty="0">
                <a:solidFill>
                  <a:srgbClr val="FFC000"/>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1263849" y="2797895"/>
            <a:ext cx="7048500" cy="280987"/>
            <a:chOff x="1263849" y="2797895"/>
            <a:chExt cx="7048500" cy="280987"/>
          </a:xfrm>
        </p:grpSpPr>
        <p:sp>
          <p:nvSpPr>
            <p:cNvPr id="8" name="Rectangle 4"/>
            <p:cNvSpPr>
              <a:spLocks noChangeArrowheads="1"/>
            </p:cNvSpPr>
            <p:nvPr/>
          </p:nvSpPr>
          <p:spPr bwMode="auto">
            <a:xfrm>
              <a:off x="1263849" y="2797895"/>
              <a:ext cx="280988" cy="280987"/>
            </a:xfrm>
            <a:prstGeom prst="rect">
              <a:avLst/>
            </a:prstGeom>
            <a:solidFill>
              <a:srgbClr val="FFC715"/>
            </a:solidFill>
            <a:ln w="6350">
              <a:solidFill>
                <a:srgbClr val="FFC715"/>
              </a:solidFill>
              <a:miter lim="800000"/>
              <a:headEnd/>
              <a:tailEnd/>
            </a:ln>
            <a:effectLst/>
          </p:spPr>
          <p:txBody>
            <a:bodyPr wrap="none" lIns="0" tIns="0" rIns="0" bIns="0" anchor="ctr"/>
            <a:lstStyle/>
            <a:p>
              <a:pPr algn="ctr"/>
              <a:r>
                <a:rPr lang="zh-CN" altLang="en-US" sz="1600">
                  <a:latin typeface="微软雅黑" panose="020B0503020204020204" pitchFamily="34" charset="-122"/>
                  <a:ea typeface="微软雅黑" panose="020B0503020204020204" pitchFamily="34" charset="-122"/>
                </a:rPr>
                <a:t>2</a:t>
              </a:r>
            </a:p>
          </p:txBody>
        </p:sp>
        <p:sp>
          <p:nvSpPr>
            <p:cNvPr id="14" name="Line 10"/>
            <p:cNvSpPr>
              <a:spLocks noChangeShapeType="1"/>
            </p:cNvSpPr>
            <p:nvPr/>
          </p:nvSpPr>
          <p:spPr bwMode="auto">
            <a:xfrm>
              <a:off x="1430537" y="2934420"/>
              <a:ext cx="6873875" cy="0"/>
            </a:xfrm>
            <a:prstGeom prst="line">
              <a:avLst/>
            </a:prstGeom>
            <a:noFill/>
            <a:ln w="22225">
              <a:solidFill>
                <a:srgbClr val="FFC71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17" name="Rectangle 13"/>
            <p:cNvSpPr>
              <a:spLocks noChangeArrowheads="1"/>
            </p:cNvSpPr>
            <p:nvPr/>
          </p:nvSpPr>
          <p:spPr bwMode="auto">
            <a:xfrm>
              <a:off x="1721049" y="2797895"/>
              <a:ext cx="6591300" cy="280987"/>
            </a:xfrm>
            <a:prstGeom prst="rect">
              <a:avLst/>
            </a:prstGeom>
            <a:solidFill>
              <a:srgbClr val="FFC715"/>
            </a:solidFill>
            <a:ln w="6350">
              <a:solidFill>
                <a:srgbClr val="FFC715"/>
              </a:solidFill>
              <a:miter lim="800000"/>
              <a:headEnd/>
              <a:tailEnd/>
            </a:ln>
            <a:effec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22" name="Text Box 18"/>
            <p:cNvSpPr txBox="1">
              <a:spLocks noChangeArrowheads="1"/>
            </p:cNvSpPr>
            <p:nvPr/>
          </p:nvSpPr>
          <p:spPr bwMode="auto">
            <a:xfrm>
              <a:off x="1803599" y="2799889"/>
              <a:ext cx="6426200" cy="276999"/>
            </a:xfrm>
            <a:prstGeom prst="rect">
              <a:avLst/>
            </a:prstGeom>
            <a:solidFill>
              <a:srgbClr val="FFC715"/>
            </a:solidFill>
            <a:ln w="6350">
              <a:solidFill>
                <a:srgbClr val="FFC715"/>
              </a:solidFill>
              <a:miter lim="800000"/>
              <a:headEnd/>
              <a:tailEnd/>
            </a:ln>
            <a:effectLst/>
          </p:spPr>
          <p:txBody>
            <a:bodyPr lIns="0" tIns="0" rIns="0" bIns="0" anchor="ctr">
              <a:spAutoFit/>
            </a:bodyPr>
            <a:lstStyle/>
            <a:p>
              <a:pPr algn="ctr"/>
              <a:r>
                <a:rPr lang="zh-CN" altLang="en-US" dirty="0" smtClean="0">
                  <a:latin typeface="微软雅黑" panose="020B0503020204020204" pitchFamily="34" charset="-122"/>
                  <a:ea typeface="微软雅黑" panose="020B0503020204020204" pitchFamily="34" charset="-122"/>
                </a:rPr>
                <a:t>目 标 与 解 决 思 路</a:t>
              </a:r>
              <a:endParaRPr lang="en-US" altLang="zh-CN" dirty="0">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1640087" y="3680545"/>
            <a:ext cx="7048500" cy="280987"/>
            <a:chOff x="1640087" y="3680545"/>
            <a:chExt cx="7048500" cy="280987"/>
          </a:xfrm>
        </p:grpSpPr>
        <p:sp>
          <p:nvSpPr>
            <p:cNvPr id="9" name="Rectangle 5"/>
            <p:cNvSpPr>
              <a:spLocks noChangeArrowheads="1"/>
            </p:cNvSpPr>
            <p:nvPr/>
          </p:nvSpPr>
          <p:spPr bwMode="auto">
            <a:xfrm>
              <a:off x="1640087" y="3680545"/>
              <a:ext cx="280987" cy="280987"/>
            </a:xfrm>
            <a:prstGeom prst="rect">
              <a:avLst/>
            </a:prstGeom>
            <a:solidFill>
              <a:srgbClr val="FFC715"/>
            </a:solidFill>
            <a:ln w="6350">
              <a:solidFill>
                <a:srgbClr val="FFC715"/>
              </a:solidFill>
              <a:miter lim="800000"/>
              <a:headEnd/>
              <a:tailEnd/>
            </a:ln>
            <a:effectLst/>
          </p:spPr>
          <p:txBody>
            <a:bodyPr wrap="none" lIns="0" tIns="0" rIns="0" bIns="0" anchor="ctr"/>
            <a:lstStyle/>
            <a:p>
              <a:pPr algn="ctr"/>
              <a:r>
                <a:rPr lang="zh-CN" altLang="en-US" sz="1600">
                  <a:latin typeface="微软雅黑" panose="020B0503020204020204" pitchFamily="34" charset="-122"/>
                  <a:ea typeface="微软雅黑" panose="020B0503020204020204" pitchFamily="34" charset="-122"/>
                </a:rPr>
                <a:t>3</a:t>
              </a:r>
            </a:p>
          </p:txBody>
        </p:sp>
        <p:sp>
          <p:nvSpPr>
            <p:cNvPr id="13" name="Line 9"/>
            <p:cNvSpPr>
              <a:spLocks noChangeShapeType="1"/>
            </p:cNvSpPr>
            <p:nvPr/>
          </p:nvSpPr>
          <p:spPr bwMode="auto">
            <a:xfrm>
              <a:off x="1802012" y="3815482"/>
              <a:ext cx="6873875" cy="0"/>
            </a:xfrm>
            <a:prstGeom prst="line">
              <a:avLst/>
            </a:prstGeom>
            <a:noFill/>
            <a:ln w="22225">
              <a:solidFill>
                <a:srgbClr val="FFC71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18" name="Rectangle 14"/>
            <p:cNvSpPr>
              <a:spLocks noChangeArrowheads="1"/>
            </p:cNvSpPr>
            <p:nvPr/>
          </p:nvSpPr>
          <p:spPr bwMode="auto">
            <a:xfrm>
              <a:off x="2097287" y="3680545"/>
              <a:ext cx="6591300" cy="280987"/>
            </a:xfrm>
            <a:prstGeom prst="rect">
              <a:avLst/>
            </a:prstGeom>
            <a:solidFill>
              <a:srgbClr val="FFC715"/>
            </a:solidFill>
            <a:ln w="6350">
              <a:solidFill>
                <a:srgbClr val="FFC715"/>
              </a:solidFill>
              <a:miter lim="800000"/>
              <a:headEnd/>
              <a:tailEnd/>
            </a:ln>
            <a:effec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23" name="Text Box 19"/>
            <p:cNvSpPr txBox="1">
              <a:spLocks noChangeArrowheads="1"/>
            </p:cNvSpPr>
            <p:nvPr/>
          </p:nvSpPr>
          <p:spPr bwMode="auto">
            <a:xfrm>
              <a:off x="2179837" y="3682539"/>
              <a:ext cx="6426200" cy="276999"/>
            </a:xfrm>
            <a:prstGeom prst="rect">
              <a:avLst/>
            </a:prstGeom>
            <a:solidFill>
              <a:srgbClr val="FFC715"/>
            </a:solidFill>
            <a:ln w="6350">
              <a:solidFill>
                <a:srgbClr val="FFC715"/>
              </a:solidFill>
              <a:miter lim="800000"/>
              <a:headEnd/>
              <a:tailEnd/>
            </a:ln>
            <a:effectLst/>
          </p:spPr>
          <p:txBody>
            <a:bodyPr lIns="0" tIns="0" rIns="0" bIns="0" anchor="ctr">
              <a:spAutoFit/>
            </a:bodyPr>
            <a:lstStyle/>
            <a:p>
              <a:pPr algn="ctr"/>
              <a:r>
                <a:rPr lang="zh-CN" altLang="en-US" dirty="0" smtClean="0">
                  <a:latin typeface="微软雅黑" panose="020B0503020204020204" pitchFamily="34" charset="-122"/>
                  <a:ea typeface="微软雅黑" panose="020B0503020204020204" pitchFamily="34" charset="-122"/>
                </a:rPr>
                <a:t>问 </a:t>
              </a:r>
              <a:r>
                <a:rPr lang="zh-CN" altLang="en-US" dirty="0" smtClean="0">
                  <a:latin typeface="微软雅黑" panose="020B0503020204020204" pitchFamily="34" charset="-122"/>
                  <a:ea typeface="微软雅黑" panose="020B0503020204020204" pitchFamily="34" charset="-122"/>
                </a:rPr>
                <a:t>题 分 析 </a:t>
              </a:r>
              <a:r>
                <a:rPr lang="zh-CN" altLang="en-US" dirty="0" smtClean="0">
                  <a:latin typeface="微软雅黑" panose="020B0503020204020204" pitchFamily="34" charset="-122"/>
                  <a:ea typeface="微软雅黑" panose="020B0503020204020204" pitchFamily="34" charset="-122"/>
                </a:rPr>
                <a:t>与 解 决 方 案</a:t>
              </a:r>
              <a:endParaRPr lang="en-US" altLang="zh-CN" dirty="0">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2016324" y="4561607"/>
            <a:ext cx="7048500" cy="280988"/>
            <a:chOff x="2016324" y="4561607"/>
            <a:chExt cx="7048500" cy="280988"/>
          </a:xfrm>
        </p:grpSpPr>
        <p:sp>
          <p:nvSpPr>
            <p:cNvPr id="10" name="Rectangle 6"/>
            <p:cNvSpPr>
              <a:spLocks noChangeArrowheads="1"/>
            </p:cNvSpPr>
            <p:nvPr/>
          </p:nvSpPr>
          <p:spPr bwMode="auto">
            <a:xfrm>
              <a:off x="2016324" y="4561607"/>
              <a:ext cx="280988" cy="280988"/>
            </a:xfrm>
            <a:prstGeom prst="rect">
              <a:avLst/>
            </a:prstGeom>
            <a:solidFill>
              <a:srgbClr val="FFC715"/>
            </a:solidFill>
            <a:ln w="6350">
              <a:solidFill>
                <a:srgbClr val="FFC715"/>
              </a:solidFill>
              <a:miter lim="800000"/>
              <a:headEnd/>
              <a:tailEnd/>
            </a:ln>
            <a:effectLst/>
          </p:spPr>
          <p:txBody>
            <a:bodyPr wrap="none" lIns="0" tIns="0" rIns="0" bIns="0" anchor="ctr"/>
            <a:lstStyle/>
            <a:p>
              <a:pPr algn="ctr"/>
              <a:r>
                <a:rPr lang="zh-CN" altLang="en-US" sz="1600">
                  <a:latin typeface="微软雅黑" panose="020B0503020204020204" pitchFamily="34" charset="-122"/>
                  <a:ea typeface="微软雅黑" panose="020B0503020204020204" pitchFamily="34" charset="-122"/>
                </a:rPr>
                <a:t>4</a:t>
              </a:r>
            </a:p>
          </p:txBody>
        </p:sp>
        <p:sp>
          <p:nvSpPr>
            <p:cNvPr id="12" name="Line 8"/>
            <p:cNvSpPr>
              <a:spLocks noChangeShapeType="1"/>
            </p:cNvSpPr>
            <p:nvPr/>
          </p:nvSpPr>
          <p:spPr bwMode="auto">
            <a:xfrm>
              <a:off x="2189983" y="4698132"/>
              <a:ext cx="6873875" cy="0"/>
            </a:xfrm>
            <a:prstGeom prst="line">
              <a:avLst/>
            </a:prstGeom>
            <a:noFill/>
            <a:ln w="22225">
              <a:solidFill>
                <a:srgbClr val="FFC71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19" name="Rectangle 15"/>
            <p:cNvSpPr>
              <a:spLocks noChangeArrowheads="1"/>
            </p:cNvSpPr>
            <p:nvPr/>
          </p:nvSpPr>
          <p:spPr bwMode="auto">
            <a:xfrm>
              <a:off x="2473524" y="4561607"/>
              <a:ext cx="6591300" cy="280988"/>
            </a:xfrm>
            <a:prstGeom prst="rect">
              <a:avLst/>
            </a:prstGeom>
            <a:solidFill>
              <a:srgbClr val="FFC715"/>
            </a:solidFill>
            <a:ln w="6350">
              <a:solidFill>
                <a:srgbClr val="FFC715"/>
              </a:solidFill>
              <a:miter lim="800000"/>
              <a:headEnd/>
              <a:tailEnd/>
            </a:ln>
            <a:effec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24" name="Text Box 20"/>
            <p:cNvSpPr txBox="1">
              <a:spLocks noChangeArrowheads="1"/>
            </p:cNvSpPr>
            <p:nvPr/>
          </p:nvSpPr>
          <p:spPr bwMode="auto">
            <a:xfrm>
              <a:off x="2556074" y="4563602"/>
              <a:ext cx="6426200" cy="276999"/>
            </a:xfrm>
            <a:prstGeom prst="rect">
              <a:avLst/>
            </a:prstGeom>
            <a:solidFill>
              <a:srgbClr val="FFC715"/>
            </a:solidFill>
            <a:ln w="6350">
              <a:solidFill>
                <a:srgbClr val="FFC715"/>
              </a:solidFill>
              <a:miter lim="800000"/>
              <a:headEnd/>
              <a:tailEnd/>
            </a:ln>
            <a:effectLst/>
          </p:spPr>
          <p:txBody>
            <a:bodyPr lIns="0" tIns="0" rIns="0" bIns="0" anchor="ctr">
              <a:spAutoFit/>
            </a:bodyPr>
            <a:lstStyle/>
            <a:p>
              <a:pPr algn="ctr"/>
              <a:r>
                <a:rPr lang="zh-CN" altLang="en-US" dirty="0" smtClean="0">
                  <a:latin typeface="微软雅黑" panose="020B0503020204020204" pitchFamily="34" charset="-122"/>
                  <a:ea typeface="微软雅黑" panose="020B0503020204020204" pitchFamily="34" charset="-122"/>
                </a:rPr>
                <a:t>技 术 路 线 及 技 术 实 现 方 案</a:t>
              </a:r>
              <a:endParaRPr lang="en-US" altLang="zh-CN" dirty="0">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2392562" y="5444257"/>
            <a:ext cx="7048500" cy="280988"/>
            <a:chOff x="2392562" y="5444257"/>
            <a:chExt cx="7048500" cy="280988"/>
          </a:xfrm>
        </p:grpSpPr>
        <p:sp>
          <p:nvSpPr>
            <p:cNvPr id="7" name="Line 3"/>
            <p:cNvSpPr>
              <a:spLocks noChangeShapeType="1"/>
            </p:cNvSpPr>
            <p:nvPr/>
          </p:nvSpPr>
          <p:spPr bwMode="auto">
            <a:xfrm>
              <a:off x="2543374" y="5580782"/>
              <a:ext cx="6873875" cy="0"/>
            </a:xfrm>
            <a:prstGeom prst="line">
              <a:avLst/>
            </a:prstGeom>
            <a:noFill/>
            <a:ln w="22225">
              <a:solidFill>
                <a:srgbClr val="FFC71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11" name="Rectangle 7"/>
            <p:cNvSpPr>
              <a:spLocks noChangeArrowheads="1"/>
            </p:cNvSpPr>
            <p:nvPr/>
          </p:nvSpPr>
          <p:spPr bwMode="auto">
            <a:xfrm>
              <a:off x="2392562" y="5444257"/>
              <a:ext cx="280987" cy="280988"/>
            </a:xfrm>
            <a:prstGeom prst="rect">
              <a:avLst/>
            </a:prstGeom>
            <a:solidFill>
              <a:srgbClr val="FFC715"/>
            </a:solidFill>
            <a:ln w="6350">
              <a:solidFill>
                <a:srgbClr val="FFC715"/>
              </a:solidFill>
              <a:miter lim="800000"/>
              <a:headEnd/>
              <a:tailEnd/>
            </a:ln>
            <a:effectLst/>
          </p:spPr>
          <p:txBody>
            <a:bodyPr wrap="none" lIns="0" tIns="0" rIns="0" bIns="0" anchor="ctr"/>
            <a:lstStyle/>
            <a:p>
              <a:pPr algn="ctr"/>
              <a:r>
                <a:rPr lang="zh-CN" altLang="en-US" sz="1600">
                  <a:latin typeface="微软雅黑" panose="020B0503020204020204" pitchFamily="34" charset="-122"/>
                  <a:ea typeface="微软雅黑" panose="020B0503020204020204" pitchFamily="34" charset="-122"/>
                </a:rPr>
                <a:t>5</a:t>
              </a:r>
            </a:p>
          </p:txBody>
        </p:sp>
        <p:sp>
          <p:nvSpPr>
            <p:cNvPr id="20" name="Rectangle 16"/>
            <p:cNvSpPr>
              <a:spLocks noChangeArrowheads="1"/>
            </p:cNvSpPr>
            <p:nvPr/>
          </p:nvSpPr>
          <p:spPr bwMode="auto">
            <a:xfrm>
              <a:off x="2849762" y="5444257"/>
              <a:ext cx="6591300" cy="280988"/>
            </a:xfrm>
            <a:prstGeom prst="rect">
              <a:avLst/>
            </a:prstGeom>
            <a:solidFill>
              <a:srgbClr val="FFC715"/>
            </a:solidFill>
            <a:ln w="6350">
              <a:solidFill>
                <a:srgbClr val="FFC715"/>
              </a:solidFill>
              <a:miter lim="800000"/>
              <a:headEnd/>
              <a:tailEnd/>
            </a:ln>
            <a:effec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2932312" y="5446252"/>
              <a:ext cx="6426200" cy="276999"/>
            </a:xfrm>
            <a:prstGeom prst="rect">
              <a:avLst/>
            </a:prstGeom>
            <a:solidFill>
              <a:srgbClr val="FFC715"/>
            </a:solidFill>
            <a:ln w="6350">
              <a:solidFill>
                <a:srgbClr val="FFC715"/>
              </a:solidFill>
              <a:miter lim="800000"/>
              <a:headEnd/>
              <a:tailEnd/>
            </a:ln>
            <a:effectLst/>
          </p:spPr>
          <p:txBody>
            <a:bodyPr lIns="0" tIns="0" rIns="0" bIns="0" anchor="ctr">
              <a:spAutoFit/>
            </a:bodyPr>
            <a:lstStyle/>
            <a:p>
              <a:pPr algn="ctr"/>
              <a:r>
                <a:rPr lang="zh-CN" altLang="en-US" dirty="0" smtClean="0">
                  <a:latin typeface="微软雅黑" panose="020B0503020204020204" pitchFamily="34" charset="-122"/>
                  <a:ea typeface="微软雅黑" panose="020B0503020204020204" pitchFamily="34" charset="-122"/>
                </a:rPr>
                <a:t>业 务 模 式 及 人 员 组 织 框 架</a:t>
              </a:r>
              <a:endParaRPr lang="en-US" altLang="zh-CN"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911424" y="1916832"/>
            <a:ext cx="7048500" cy="280988"/>
            <a:chOff x="911424" y="1916832"/>
            <a:chExt cx="7048500" cy="280988"/>
          </a:xfrm>
        </p:grpSpPr>
        <p:sp>
          <p:nvSpPr>
            <p:cNvPr id="15" name="Line 11"/>
            <p:cNvSpPr>
              <a:spLocks noChangeShapeType="1"/>
            </p:cNvSpPr>
            <p:nvPr/>
          </p:nvSpPr>
          <p:spPr bwMode="auto">
            <a:xfrm>
              <a:off x="1046362" y="2058120"/>
              <a:ext cx="6873875" cy="0"/>
            </a:xfrm>
            <a:prstGeom prst="line">
              <a:avLst/>
            </a:prstGeom>
            <a:noFill/>
            <a:ln w="22225">
              <a:solidFill>
                <a:srgbClr val="FFC71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1368624" y="1916832"/>
              <a:ext cx="6591300" cy="280988"/>
            </a:xfrm>
            <a:prstGeom prst="rect">
              <a:avLst/>
            </a:prstGeom>
            <a:solidFill>
              <a:srgbClr val="FFC715"/>
            </a:solidFill>
            <a:ln w="6350">
              <a:solidFill>
                <a:srgbClr val="FFC715"/>
              </a:solidFill>
              <a:miter lim="800000"/>
              <a:headEnd/>
              <a:tailEnd/>
            </a:ln>
            <a:effectLst/>
          </p:spPr>
          <p:txBody>
            <a:bodyPr wrap="none" lIns="0" tIns="0" rIns="0" bIns="0" anchor="ctr"/>
            <a:lstStyle/>
            <a:p>
              <a:endParaRPr lang="zh-CN" altLang="en-US">
                <a:latin typeface="微软雅黑" panose="020B0503020204020204" pitchFamily="34" charset="-122"/>
                <a:ea typeface="微软雅黑" panose="020B0503020204020204" pitchFamily="34" charset="-122"/>
              </a:endParaRPr>
            </a:p>
          </p:txBody>
        </p:sp>
        <p:sp>
          <p:nvSpPr>
            <p:cNvPr id="21" name="Text Box 17"/>
            <p:cNvSpPr txBox="1">
              <a:spLocks noChangeArrowheads="1"/>
            </p:cNvSpPr>
            <p:nvPr/>
          </p:nvSpPr>
          <p:spPr bwMode="auto">
            <a:xfrm>
              <a:off x="1451174" y="1918827"/>
              <a:ext cx="6426200" cy="276999"/>
            </a:xfrm>
            <a:prstGeom prst="rect">
              <a:avLst/>
            </a:prstGeom>
            <a:solidFill>
              <a:srgbClr val="FFC715"/>
            </a:solidFill>
            <a:ln w="6350">
              <a:solidFill>
                <a:srgbClr val="FFC715"/>
              </a:solidFill>
              <a:miter lim="800000"/>
              <a:headEnd/>
              <a:tailEnd/>
            </a:ln>
            <a:effectLst/>
          </p:spPr>
          <p:txBody>
            <a:bodyPr lIns="0" tIns="0" rIns="0" bIns="0" anchor="ctr">
              <a:spAutoFit/>
            </a:bodyPr>
            <a:lstStyle/>
            <a:p>
              <a:pPr algn="ctr"/>
              <a:r>
                <a:rPr lang="zh-CN" altLang="en-US" dirty="0" smtClean="0">
                  <a:latin typeface="微软雅黑" panose="020B0503020204020204" pitchFamily="34" charset="-122"/>
                  <a:ea typeface="微软雅黑" panose="020B0503020204020204" pitchFamily="34" charset="-122"/>
                </a:rPr>
                <a:t>团 队 介 绍</a:t>
              </a:r>
              <a:endParaRPr lang="en-US" altLang="zh-CN" dirty="0">
                <a:latin typeface="微软雅黑" panose="020B0503020204020204" pitchFamily="34" charset="-122"/>
                <a:ea typeface="微软雅黑" panose="020B0503020204020204" pitchFamily="34" charset="-122"/>
              </a:endParaRPr>
            </a:p>
          </p:txBody>
        </p:sp>
        <p:sp>
          <p:nvSpPr>
            <p:cNvPr id="31" name="Rectangle 28"/>
            <p:cNvSpPr>
              <a:spLocks noChangeArrowheads="1"/>
            </p:cNvSpPr>
            <p:nvPr/>
          </p:nvSpPr>
          <p:spPr bwMode="auto">
            <a:xfrm>
              <a:off x="911424" y="1916832"/>
              <a:ext cx="280988" cy="280988"/>
            </a:xfrm>
            <a:prstGeom prst="rect">
              <a:avLst/>
            </a:prstGeom>
            <a:solidFill>
              <a:srgbClr val="FFC715"/>
            </a:solidFill>
            <a:ln w="6350">
              <a:solidFill>
                <a:srgbClr val="FFC715"/>
              </a:solidFill>
              <a:miter lim="800000"/>
              <a:headEnd/>
              <a:tailEnd/>
            </a:ln>
            <a:effectLst/>
          </p:spPr>
          <p:txBody>
            <a:bodyPr wrap="none" lIns="0" tIns="0" rIns="0" bIns="0" anchor="ctr"/>
            <a:lstStyle/>
            <a:p>
              <a:pPr algn="ctr"/>
              <a:r>
                <a:rPr lang="zh-CN" altLang="en-US" sz="1600">
                  <a:latin typeface="微软雅黑" panose="020B0503020204020204" pitchFamily="34" charset="-122"/>
                  <a:ea typeface="微软雅黑" panose="020B0503020204020204" pitchFamily="34" charset="-122"/>
                </a:rPr>
                <a:t>1</a:t>
              </a:r>
            </a:p>
          </p:txBody>
        </p:sp>
      </p:grpSp>
    </p:spTree>
    <p:extLst>
      <p:ext uri="{BB962C8B-B14F-4D97-AF65-F5344CB8AC3E}">
        <p14:creationId xmlns:p14="http://schemas.microsoft.com/office/powerpoint/2010/main" val="1007526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1424" y="6119718"/>
            <a:ext cx="1337226"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0" y="846552"/>
            <a:ext cx="12192000" cy="5184775"/>
          </a:xfrm>
          <a:prstGeom prst="rect">
            <a:avLst/>
          </a:prstGeom>
          <a:solidFill>
            <a:srgbClr val="FFC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000" dirty="0" smtClean="0">
                <a:solidFill>
                  <a:schemeClr val="tx1"/>
                </a:solidFill>
                <a:latin typeface="微软雅黑" panose="020B0503020204020204" pitchFamily="34" charset="-122"/>
                <a:ea typeface="微软雅黑" panose="020B0503020204020204" pitchFamily="34" charset="-122"/>
              </a:rPr>
              <a:t>PART</a:t>
            </a:r>
            <a:r>
              <a:rPr lang="en-US" altLang="zh-CN" sz="34400" dirty="0" smtClean="0">
                <a:solidFill>
                  <a:schemeClr val="tx1"/>
                </a:solidFill>
                <a:latin typeface="微软雅黑" panose="020B0503020204020204" pitchFamily="34" charset="-122"/>
                <a:ea typeface="微软雅黑" panose="020B0503020204020204" pitchFamily="34" charset="-122"/>
              </a:rPr>
              <a:t>1</a:t>
            </a:r>
            <a:endParaRPr lang="zh-CN" altLang="en-US" sz="34400"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99456" y="2852936"/>
            <a:ext cx="2941831" cy="769441"/>
          </a:xfrm>
          <a:prstGeom prst="rect">
            <a:avLst/>
          </a:prstGeom>
          <a:noFill/>
        </p:spPr>
        <p:txBody>
          <a:bodyPr wrap="none" rtlCol="0">
            <a:spAutoFit/>
          </a:bodyPr>
          <a:lstStyle/>
          <a:p>
            <a:r>
              <a:rPr lang="zh-CN" altLang="en-US" sz="4400" dirty="0" smtClean="0">
                <a:latin typeface="微软雅黑" panose="020B0503020204020204" pitchFamily="34" charset="-122"/>
                <a:ea typeface="微软雅黑" panose="020B0503020204020204" pitchFamily="34" charset="-122"/>
              </a:rPr>
              <a:t>团 队 介 绍</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20453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0402" y="548680"/>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团队成员</a:t>
            </a:r>
            <a:endParaRPr lang="zh-CN" altLang="en-US" sz="2400" dirty="0">
              <a:solidFill>
                <a:srgbClr val="FFC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722451" y="3573016"/>
            <a:ext cx="2012497" cy="2619067"/>
            <a:chOff x="927921" y="1916113"/>
            <a:chExt cx="2435122" cy="3169071"/>
          </a:xfrm>
        </p:grpSpPr>
        <p:sp>
          <p:nvSpPr>
            <p:cNvPr id="8" name="矩形 7"/>
            <p:cNvSpPr/>
            <p:nvPr/>
          </p:nvSpPr>
          <p:spPr>
            <a:xfrm>
              <a:off x="927921" y="1916113"/>
              <a:ext cx="2435122" cy="2232967"/>
            </a:xfrm>
            <a:prstGeom prst="rect">
              <a:avLst/>
            </a:prstGeom>
            <a:blipFill dpi="0" rotWithShape="1">
              <a:blip r:embed="rId2"/>
              <a:srcRect/>
              <a:stretch>
                <a:fillRect/>
              </a:stretch>
            </a:blip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zh-CN" altLang="en-US" sz="1400">
                <a:solidFill>
                  <a:srgbClr val="FFC715"/>
                </a:solidFill>
                <a:latin typeface="微软雅黑" panose="020B0503020204020204" pitchFamily="34" charset="-122"/>
                <a:ea typeface="微软雅黑" panose="020B0503020204020204" pitchFamily="34" charset="-122"/>
              </a:endParaRPr>
            </a:p>
          </p:txBody>
        </p:sp>
        <p:sp>
          <p:nvSpPr>
            <p:cNvPr id="9" name="矩形 8"/>
            <p:cNvSpPr/>
            <p:nvPr/>
          </p:nvSpPr>
          <p:spPr>
            <a:xfrm>
              <a:off x="927921" y="4149080"/>
              <a:ext cx="2431775" cy="936104"/>
            </a:xfrm>
            <a:prstGeom prst="rect">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金</a:t>
              </a:r>
              <a:r>
                <a:rPr lang="zh-CN" altLang="en-US" sz="1400" dirty="0">
                  <a:solidFill>
                    <a:srgbClr val="FFC715"/>
                  </a:solidFill>
                  <a:latin typeface="微软雅黑" panose="020B0503020204020204" pitchFamily="34" charset="-122"/>
                  <a:ea typeface="微软雅黑" panose="020B0503020204020204" pitchFamily="34" charset="-122"/>
                </a:rPr>
                <a:t>后台</a:t>
              </a:r>
              <a:endParaRPr lang="en-US" altLang="zh-CN" sz="1400" dirty="0" smtClean="0">
                <a:solidFill>
                  <a:srgbClr val="FFC715"/>
                </a:solidFill>
                <a:latin typeface="微软雅黑" panose="020B0503020204020204" pitchFamily="34" charset="-122"/>
                <a:ea typeface="微软雅黑" panose="020B0503020204020204" pitchFamily="34" charset="-122"/>
              </a:endParaRPr>
            </a:p>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后台管理系统设计</a:t>
              </a:r>
              <a:endParaRPr lang="zh-CN" altLang="en-US" sz="1400" dirty="0">
                <a:solidFill>
                  <a:srgbClr val="FFC715"/>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059071" y="3590975"/>
            <a:ext cx="2012497" cy="2619067"/>
            <a:chOff x="927921" y="1916113"/>
            <a:chExt cx="2435122" cy="3169071"/>
          </a:xfrm>
        </p:grpSpPr>
        <p:sp>
          <p:nvSpPr>
            <p:cNvPr id="11" name="矩形 10"/>
            <p:cNvSpPr/>
            <p:nvPr/>
          </p:nvSpPr>
          <p:spPr>
            <a:xfrm>
              <a:off x="927921" y="1916113"/>
              <a:ext cx="2435122" cy="2232967"/>
            </a:xfrm>
            <a:prstGeom prst="rect">
              <a:avLst/>
            </a:prstGeom>
            <a:blipFill dpi="0" rotWithShape="1">
              <a:blip r:embed="rId3"/>
              <a:srcRect/>
              <a:stretch>
                <a:fillRect/>
              </a:stretch>
            </a:blip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zh-CN" altLang="en-US" sz="1400">
                <a:solidFill>
                  <a:srgbClr val="FFC715"/>
                </a:solidFill>
                <a:latin typeface="微软雅黑" panose="020B0503020204020204" pitchFamily="34" charset="-122"/>
                <a:ea typeface="微软雅黑" panose="020B0503020204020204" pitchFamily="34" charset="-122"/>
              </a:endParaRPr>
            </a:p>
          </p:txBody>
        </p:sp>
        <p:sp>
          <p:nvSpPr>
            <p:cNvPr id="12" name="矩形 11"/>
            <p:cNvSpPr/>
            <p:nvPr/>
          </p:nvSpPr>
          <p:spPr>
            <a:xfrm>
              <a:off x="927921" y="4149080"/>
              <a:ext cx="2431775" cy="936104"/>
            </a:xfrm>
            <a:prstGeom prst="rect">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蒋前端</a:t>
              </a:r>
              <a:endParaRPr lang="en-US" altLang="zh-CN" sz="1400" dirty="0" smtClean="0">
                <a:solidFill>
                  <a:srgbClr val="FFC715"/>
                </a:solidFill>
                <a:latin typeface="微软雅黑" panose="020B0503020204020204" pitchFamily="34" charset="-122"/>
                <a:ea typeface="微软雅黑" panose="020B0503020204020204" pitchFamily="34" charset="-122"/>
              </a:endParaRPr>
            </a:p>
            <a:p>
              <a:pPr algn="ctr">
                <a:lnSpc>
                  <a:spcPct val="125000"/>
                </a:lnSpc>
              </a:pPr>
              <a:r>
                <a:rPr lang="zh-CN" altLang="en-US" sz="1400" dirty="0">
                  <a:solidFill>
                    <a:srgbClr val="FFC715"/>
                  </a:solidFill>
                  <a:latin typeface="微软雅黑" panose="020B0503020204020204" pitchFamily="34" charset="-122"/>
                  <a:ea typeface="微软雅黑" panose="020B0503020204020204" pitchFamily="34" charset="-122"/>
                </a:rPr>
                <a:t>回收员</a:t>
              </a:r>
              <a:r>
                <a:rPr lang="zh-CN" altLang="en-US" sz="1400" dirty="0" smtClean="0">
                  <a:solidFill>
                    <a:srgbClr val="FFC715"/>
                  </a:solidFill>
                  <a:latin typeface="微软雅黑" panose="020B0503020204020204" pitchFamily="34" charset="-122"/>
                  <a:ea typeface="微软雅黑" panose="020B0503020204020204" pitchFamily="34" charset="-122"/>
                </a:rPr>
                <a:t>平台设计</a:t>
              </a:r>
              <a:endParaRPr lang="zh-CN" altLang="en-US" sz="1400" dirty="0">
                <a:solidFill>
                  <a:srgbClr val="FFC715"/>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7320136" y="301030"/>
            <a:ext cx="2012497" cy="2619067"/>
            <a:chOff x="927921" y="1916113"/>
            <a:chExt cx="2435122" cy="3169071"/>
          </a:xfrm>
        </p:grpSpPr>
        <p:sp>
          <p:nvSpPr>
            <p:cNvPr id="14" name="矩形 13"/>
            <p:cNvSpPr/>
            <p:nvPr/>
          </p:nvSpPr>
          <p:spPr>
            <a:xfrm>
              <a:off x="927921" y="1916113"/>
              <a:ext cx="2435122" cy="2232967"/>
            </a:xfrm>
            <a:prstGeom prst="rect">
              <a:avLst/>
            </a:prstGeom>
            <a:blipFill dpi="0" rotWithShape="1">
              <a:blip r:embed="rId4"/>
              <a:srcRect/>
              <a:stretch>
                <a:fillRect/>
              </a:stretch>
            </a:blip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zh-CN" altLang="en-US" sz="1400" dirty="0">
                <a:solidFill>
                  <a:srgbClr val="FFC715"/>
                </a:solidFill>
                <a:latin typeface="微软雅黑" panose="020B0503020204020204" pitchFamily="34" charset="-122"/>
                <a:ea typeface="微软雅黑" panose="020B0503020204020204" pitchFamily="34" charset="-122"/>
              </a:endParaRPr>
            </a:p>
          </p:txBody>
        </p:sp>
        <p:sp>
          <p:nvSpPr>
            <p:cNvPr id="15" name="矩形 14"/>
            <p:cNvSpPr/>
            <p:nvPr/>
          </p:nvSpPr>
          <p:spPr>
            <a:xfrm>
              <a:off x="927921" y="4149080"/>
              <a:ext cx="2431775" cy="936104"/>
            </a:xfrm>
            <a:prstGeom prst="rect">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厉总</a:t>
              </a:r>
              <a:endParaRPr lang="en-US" altLang="zh-CN" sz="1400" dirty="0" smtClean="0">
                <a:solidFill>
                  <a:srgbClr val="FFC715"/>
                </a:solidFill>
                <a:latin typeface="微软雅黑" panose="020B0503020204020204" pitchFamily="34" charset="-122"/>
                <a:ea typeface="微软雅黑" panose="020B0503020204020204" pitchFamily="34" charset="-122"/>
              </a:endParaRPr>
            </a:p>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项目经理、任务分配、辅助开发</a:t>
              </a:r>
              <a:endParaRPr lang="zh-CN" altLang="en-US" sz="1400" dirty="0">
                <a:solidFill>
                  <a:srgbClr val="FFC715"/>
                </a:solidFill>
                <a:latin typeface="微软雅黑" panose="020B0503020204020204" pitchFamily="34" charset="-122"/>
                <a:ea typeface="微软雅黑" panose="020B0503020204020204" pitchFamily="34" charset="-122"/>
              </a:endParaRPr>
            </a:p>
          </p:txBody>
        </p:sp>
      </p:grpSp>
      <p:cxnSp>
        <p:nvCxnSpPr>
          <p:cNvPr id="23" name="直接连接符 22"/>
          <p:cNvCxnSpPr>
            <a:stCxn id="11" idx="0"/>
            <a:endCxn id="15" idx="2"/>
          </p:cNvCxnSpPr>
          <p:nvPr/>
        </p:nvCxnSpPr>
        <p:spPr>
          <a:xfrm flipV="1">
            <a:off x="6065320" y="2920097"/>
            <a:ext cx="2259682" cy="670878"/>
          </a:xfrm>
          <a:prstGeom prst="line">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5" idx="2"/>
            <a:endCxn id="8" idx="0"/>
          </p:cNvCxnSpPr>
          <p:nvPr/>
        </p:nvCxnSpPr>
        <p:spPr>
          <a:xfrm>
            <a:off x="8325002" y="2920097"/>
            <a:ext cx="2403698" cy="652919"/>
          </a:xfrm>
          <a:prstGeom prst="line">
            <a:avLst/>
          </a:prstGeom>
          <a:ln w="19050">
            <a:solidFill>
              <a:srgbClr val="FFC715"/>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7392144" y="3590975"/>
            <a:ext cx="2012497" cy="2619067"/>
            <a:chOff x="927921" y="1916113"/>
            <a:chExt cx="2435122" cy="3169071"/>
          </a:xfrm>
        </p:grpSpPr>
        <p:sp>
          <p:nvSpPr>
            <p:cNvPr id="17" name="矩形 16"/>
            <p:cNvSpPr/>
            <p:nvPr/>
          </p:nvSpPr>
          <p:spPr>
            <a:xfrm>
              <a:off x="927921" y="1916113"/>
              <a:ext cx="2435122" cy="2232967"/>
            </a:xfrm>
            <a:prstGeom prst="rect">
              <a:avLst/>
            </a:prstGeom>
            <a:blipFill dpi="0" rotWithShape="1">
              <a:blip r:embed="rId5"/>
              <a:srcRect/>
              <a:stretch>
                <a:fillRect/>
              </a:stretch>
            </a:blip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zh-CN" altLang="en-US" sz="1400">
                <a:solidFill>
                  <a:srgbClr val="FFC715"/>
                </a:solidFill>
                <a:latin typeface="微软雅黑" panose="020B0503020204020204" pitchFamily="34" charset="-122"/>
                <a:ea typeface="微软雅黑" panose="020B0503020204020204" pitchFamily="34" charset="-122"/>
              </a:endParaRPr>
            </a:p>
          </p:txBody>
        </p:sp>
        <p:sp>
          <p:nvSpPr>
            <p:cNvPr id="18" name="矩形 17"/>
            <p:cNvSpPr/>
            <p:nvPr/>
          </p:nvSpPr>
          <p:spPr>
            <a:xfrm>
              <a:off x="927921" y="4149080"/>
              <a:ext cx="2431775" cy="936104"/>
            </a:xfrm>
            <a:prstGeom prst="rect">
              <a:avLst/>
            </a:prstGeom>
            <a:noFill/>
            <a:ln>
              <a:solidFill>
                <a:srgbClr val="FFC7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黄</a:t>
              </a:r>
              <a:r>
                <a:rPr lang="zh-CN" altLang="en-US" sz="1400" dirty="0">
                  <a:solidFill>
                    <a:srgbClr val="FFC715"/>
                  </a:solidFill>
                  <a:latin typeface="微软雅黑" panose="020B0503020204020204" pitchFamily="34" charset="-122"/>
                  <a:ea typeface="微软雅黑" panose="020B0503020204020204" pitchFamily="34" charset="-122"/>
                </a:rPr>
                <a:t>前端</a:t>
              </a:r>
              <a:endParaRPr lang="en-US" altLang="zh-CN" sz="1400" dirty="0" smtClean="0">
                <a:solidFill>
                  <a:srgbClr val="FFC715"/>
                </a:solidFill>
                <a:latin typeface="微软雅黑" panose="020B0503020204020204" pitchFamily="34" charset="-122"/>
                <a:ea typeface="微软雅黑" panose="020B0503020204020204" pitchFamily="34" charset="-122"/>
              </a:endParaRPr>
            </a:p>
            <a:p>
              <a:pPr algn="ctr">
                <a:lnSpc>
                  <a:spcPct val="125000"/>
                </a:lnSpc>
              </a:pPr>
              <a:r>
                <a:rPr lang="zh-CN" altLang="en-US" sz="1400" dirty="0" smtClean="0">
                  <a:solidFill>
                    <a:srgbClr val="FFC715"/>
                  </a:solidFill>
                  <a:latin typeface="微软雅黑" panose="020B0503020204020204" pitchFamily="34" charset="-122"/>
                  <a:ea typeface="微软雅黑" panose="020B0503020204020204" pitchFamily="34" charset="-122"/>
                </a:rPr>
                <a:t>公众号部署与居民平台设计</a:t>
              </a:r>
              <a:endParaRPr lang="zh-CN" altLang="en-US" sz="1400" dirty="0">
                <a:solidFill>
                  <a:srgbClr val="FFC715"/>
                </a:solidFill>
                <a:latin typeface="微软雅黑" panose="020B0503020204020204" pitchFamily="34" charset="-122"/>
                <a:ea typeface="微软雅黑" panose="020B0503020204020204" pitchFamily="34" charset="-122"/>
              </a:endParaRPr>
            </a:p>
          </p:txBody>
        </p:sp>
      </p:grpSp>
      <p:cxnSp>
        <p:nvCxnSpPr>
          <p:cNvPr id="4" name="直接连接符 3"/>
          <p:cNvCxnSpPr>
            <a:stCxn id="17" idx="0"/>
            <a:endCxn id="15" idx="2"/>
          </p:cNvCxnSpPr>
          <p:nvPr/>
        </p:nvCxnSpPr>
        <p:spPr>
          <a:xfrm flipH="1" flipV="1">
            <a:off x="8325002" y="2920097"/>
            <a:ext cx="73391" cy="670878"/>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33031" y="2248960"/>
            <a:ext cx="3698632" cy="2246769"/>
          </a:xfrm>
          <a:prstGeom prst="rect">
            <a:avLst/>
          </a:prstGeom>
          <a:noFill/>
        </p:spPr>
        <p:txBody>
          <a:bodyPr wrap="square" rtlCol="0">
            <a:spAutoFit/>
          </a:bodyPr>
          <a:lstStyle/>
          <a:p>
            <a:pPr algn="just">
              <a:lnSpc>
                <a:spcPct val="125000"/>
              </a:lnSpc>
            </a:pPr>
            <a:r>
              <a:rPr lang="en-US" altLang="zh-CN" sz="1600" dirty="0" smtClean="0">
                <a:solidFill>
                  <a:srgbClr val="FFC000"/>
                </a:solidFill>
                <a:latin typeface="微软雅黑" panose="020B0503020204020204" pitchFamily="34" charset="-122"/>
                <a:ea typeface="微软雅黑" panose="020B0503020204020204" pitchFamily="34" charset="-122"/>
              </a:rPr>
              <a:t>The commitment </a:t>
            </a:r>
            <a:r>
              <a:rPr lang="zh-CN" altLang="en-US" sz="1600" dirty="0" smtClean="0">
                <a:solidFill>
                  <a:srgbClr val="FFC000"/>
                </a:solidFill>
                <a:latin typeface="微软雅黑" panose="020B0503020204020204" pitchFamily="34" charset="-122"/>
                <a:ea typeface="微软雅黑" panose="020B0503020204020204" pitchFamily="34" charset="-122"/>
              </a:rPr>
              <a:t>小组由四个帅气的男孩组成，抱着试试看的心态，聚在一起，</a:t>
            </a:r>
            <a:r>
              <a:rPr lang="en-US" altLang="zh-CN" sz="1600" dirty="0" smtClean="0">
                <a:solidFill>
                  <a:srgbClr val="FFC000"/>
                </a:solidFill>
                <a:latin typeface="微软雅黑" panose="020B0503020204020204" pitchFamily="34" charset="-122"/>
                <a:ea typeface="微软雅黑" panose="020B0503020204020204" pitchFamily="34" charset="-122"/>
              </a:rPr>
              <a:t>commitment</a:t>
            </a:r>
            <a:r>
              <a:rPr lang="zh-CN" altLang="en-US" sz="1600" dirty="0" smtClean="0">
                <a:solidFill>
                  <a:srgbClr val="FFC000"/>
                </a:solidFill>
                <a:latin typeface="微软雅黑" panose="020B0503020204020204" pitchFamily="34" charset="-122"/>
                <a:ea typeface="微软雅黑" panose="020B0503020204020204" pitchFamily="34" charset="-122"/>
              </a:rPr>
              <a:t>也是承诺、承担的意思，用我们所学的知识，力求给客户最满意的产品，同时也是我们三个人之间的承诺，无论遇到什么样的困难，要团结一心，迎难而上。</a:t>
            </a:r>
            <a:endParaRPr lang="zh-CN" altLang="en-US" sz="1600" dirty="0">
              <a:solidFill>
                <a:srgbClr val="FFC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839675" y="6192083"/>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56699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1424" y="6119718"/>
            <a:ext cx="1337226"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0" y="846552"/>
            <a:ext cx="12192000" cy="5184775"/>
          </a:xfrm>
          <a:prstGeom prst="rect">
            <a:avLst/>
          </a:prstGeom>
          <a:solidFill>
            <a:srgbClr val="FFC7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000" dirty="0" smtClean="0">
                <a:solidFill>
                  <a:schemeClr val="tx1"/>
                </a:solidFill>
                <a:latin typeface="微软雅黑" panose="020B0503020204020204" pitchFamily="34" charset="-122"/>
                <a:ea typeface="微软雅黑" panose="020B0503020204020204" pitchFamily="34" charset="-122"/>
              </a:rPr>
              <a:t>PART</a:t>
            </a:r>
            <a:r>
              <a:rPr lang="en-US" altLang="zh-CN" sz="34400" dirty="0" smtClean="0">
                <a:solidFill>
                  <a:schemeClr val="tx1"/>
                </a:solidFill>
                <a:latin typeface="微软雅黑" panose="020B0503020204020204" pitchFamily="34" charset="-122"/>
                <a:ea typeface="微软雅黑" panose="020B0503020204020204" pitchFamily="34" charset="-122"/>
              </a:rPr>
              <a:t>2</a:t>
            </a:r>
            <a:endParaRPr lang="zh-CN" altLang="en-US" sz="34400" dirty="0">
              <a:solidFill>
                <a:schemeClr val="tx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199456" y="2852936"/>
            <a:ext cx="4232762" cy="769441"/>
          </a:xfrm>
          <a:prstGeom prst="rect">
            <a:avLst/>
          </a:prstGeom>
          <a:noFill/>
        </p:spPr>
        <p:txBody>
          <a:bodyPr wrap="none" rtlCol="0">
            <a:spAutoFit/>
          </a:bodyPr>
          <a:lstStyle/>
          <a:p>
            <a:r>
              <a:rPr lang="zh-CN" altLang="en-US" sz="4400" dirty="0" smtClean="0">
                <a:latin typeface="微软雅黑" panose="020B0503020204020204" pitchFamily="34" charset="-122"/>
                <a:ea typeface="微软雅黑" panose="020B0503020204020204" pitchFamily="34" charset="-122"/>
              </a:rPr>
              <a:t>目标与解决思路</a:t>
            </a:r>
            <a:endParaRPr lang="zh-CN" altLang="en-US" sz="4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19807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39416" y="1844824"/>
            <a:ext cx="6120680" cy="3054682"/>
          </a:xfrm>
          <a:prstGeom prst="rect">
            <a:avLst/>
          </a:prstGeom>
          <a:noFill/>
        </p:spPr>
        <p:txBody>
          <a:bodyPr wrap="square" rtlCol="0">
            <a:spAutoFit/>
          </a:bodyPr>
          <a:lstStyle/>
          <a:p>
            <a:pPr algn="just">
              <a:lnSpc>
                <a:spcPct val="125000"/>
              </a:lnSpc>
            </a:pPr>
            <a:r>
              <a:rPr lang="zh-CN" altLang="en-US" sz="1400" dirty="0" smtClean="0">
                <a:solidFill>
                  <a:srgbClr val="FFC000"/>
                </a:solidFill>
                <a:latin typeface="微软雅黑" panose="020B0503020204020204" pitchFamily="34" charset="-122"/>
                <a:ea typeface="微软雅黑" panose="020B0503020204020204" pitchFamily="34" charset="-122"/>
              </a:rPr>
              <a:t>开发</a:t>
            </a:r>
            <a:r>
              <a:rPr lang="zh-CN" altLang="en-US" sz="1400" dirty="0">
                <a:solidFill>
                  <a:srgbClr val="FFC000"/>
                </a:solidFill>
                <a:latin typeface="微软雅黑" panose="020B0503020204020204" pitchFamily="34" charset="-122"/>
                <a:ea typeface="微软雅黑" panose="020B0503020204020204" pitchFamily="34" charset="-122"/>
              </a:rPr>
              <a:t>微信公众号号的资源回收平台，解决在废品回收以及到再利用过程中产生的二次成本，保证用户下单后能及时匹配到附近的回收员在一定时间内对订单进行处理并提交。</a:t>
            </a:r>
          </a:p>
          <a:p>
            <a:pPr algn="just">
              <a:lnSpc>
                <a:spcPct val="125000"/>
              </a:lnSpc>
            </a:pPr>
            <a:r>
              <a:rPr lang="en-US" altLang="zh-CN" sz="1400" dirty="0">
                <a:solidFill>
                  <a:srgbClr val="FFC000"/>
                </a:solidFill>
                <a:latin typeface="微软雅黑" panose="020B0503020204020204" pitchFamily="34" charset="-122"/>
                <a:ea typeface="微软雅黑" panose="020B0503020204020204" pitchFamily="34" charset="-122"/>
              </a:rPr>
              <a:t>【</a:t>
            </a:r>
            <a:r>
              <a:rPr lang="zh-CN" altLang="en-US" sz="1400" dirty="0">
                <a:solidFill>
                  <a:srgbClr val="FFC000"/>
                </a:solidFill>
                <a:latin typeface="微软雅黑" panose="020B0503020204020204" pitchFamily="34" charset="-122"/>
                <a:ea typeface="微软雅黑" panose="020B0503020204020204" pitchFamily="34" charset="-122"/>
              </a:rPr>
              <a:t>功能说明</a:t>
            </a:r>
            <a:r>
              <a:rPr lang="en-US" altLang="zh-CN" sz="1400" dirty="0" smtClean="0">
                <a:solidFill>
                  <a:srgbClr val="FFC000"/>
                </a:solidFill>
                <a:latin typeface="微软雅黑" panose="020B0503020204020204" pitchFamily="34" charset="-122"/>
                <a:ea typeface="微软雅黑" panose="020B0503020204020204" pitchFamily="34" charset="-122"/>
              </a:rPr>
              <a:t>】</a:t>
            </a:r>
          </a:p>
          <a:p>
            <a:pPr algn="just">
              <a:lnSpc>
                <a:spcPct val="125000"/>
              </a:lnSpc>
            </a:pPr>
            <a:endParaRPr lang="en-US" altLang="zh-CN" sz="1400" dirty="0">
              <a:solidFill>
                <a:srgbClr val="FFC000"/>
              </a:solidFill>
              <a:latin typeface="微软雅黑" panose="020B0503020204020204" pitchFamily="34" charset="-122"/>
              <a:ea typeface="微软雅黑" panose="020B0503020204020204" pitchFamily="34" charset="-122"/>
            </a:endParaRPr>
          </a:p>
          <a:p>
            <a:pPr algn="just">
              <a:lnSpc>
                <a:spcPct val="125000"/>
              </a:lnSpc>
            </a:pPr>
            <a:r>
              <a:rPr lang="en-US" altLang="zh-CN" sz="1400" b="1" dirty="0">
                <a:solidFill>
                  <a:srgbClr val="FFC000"/>
                </a:solidFill>
                <a:latin typeface="微软雅黑" panose="020B0503020204020204" pitchFamily="34" charset="-122"/>
                <a:ea typeface="微软雅黑" panose="020B0503020204020204" pitchFamily="34" charset="-122"/>
              </a:rPr>
              <a:t>WEB</a:t>
            </a:r>
            <a:r>
              <a:rPr lang="zh-CN" altLang="en-US" sz="1400" b="1" dirty="0">
                <a:solidFill>
                  <a:srgbClr val="FFC000"/>
                </a:solidFill>
                <a:latin typeface="微软雅黑" panose="020B0503020204020204" pitchFamily="34" charset="-122"/>
                <a:ea typeface="微软雅黑" panose="020B0503020204020204" pitchFamily="34" charset="-122"/>
              </a:rPr>
              <a:t>管理平台</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用户管理：姓名，住址，联系方式等</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回收员信息管理：姓名，住址，联系方式等</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废品管理：编号，单价，等。</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订单管理：价格，时间，回收员姓名，客户姓名等。</a:t>
            </a:r>
          </a:p>
          <a:p>
            <a:pPr algn="just">
              <a:lnSpc>
                <a:spcPct val="125000"/>
              </a:lnSpc>
            </a:pPr>
            <a:endParaRPr lang="zh-CN" altLang="en-US" sz="1400" dirty="0">
              <a:solidFill>
                <a:srgbClr val="FFC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9416" y="980728"/>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功能目标</a:t>
            </a:r>
            <a:endParaRPr lang="zh-CN" altLang="en-US" sz="2400" dirty="0">
              <a:solidFill>
                <a:srgbClr val="FFC00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5332" y="1484784"/>
            <a:ext cx="5616624" cy="0"/>
          </a:xfrm>
          <a:prstGeom prst="line">
            <a:avLst/>
          </a:prstGeom>
          <a:ln>
            <a:solidFill>
              <a:srgbClr val="FFC715"/>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51964" y="6253723"/>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663952" y="3212976"/>
            <a:ext cx="6120680" cy="2246769"/>
          </a:xfrm>
          <a:prstGeom prst="rect">
            <a:avLst/>
          </a:prstGeom>
          <a:noFill/>
        </p:spPr>
        <p:txBody>
          <a:bodyPr wrap="square" rtlCol="0">
            <a:spAutoFit/>
          </a:bodyPr>
          <a:lstStyle/>
          <a:p>
            <a:pPr algn="just">
              <a:lnSpc>
                <a:spcPct val="125000"/>
              </a:lnSpc>
            </a:pPr>
            <a:r>
              <a:rPr lang="zh-CN" altLang="en-US" sz="1400" b="1" dirty="0" smtClean="0">
                <a:solidFill>
                  <a:srgbClr val="FFC000"/>
                </a:solidFill>
                <a:latin typeface="微软雅黑" panose="020B0503020204020204" pitchFamily="34" charset="-122"/>
                <a:ea typeface="微软雅黑" panose="020B0503020204020204" pitchFamily="34" charset="-122"/>
              </a:rPr>
              <a:t>微</a:t>
            </a:r>
            <a:r>
              <a:rPr lang="zh-CN" altLang="en-US" sz="1400" b="1" dirty="0">
                <a:solidFill>
                  <a:srgbClr val="FFC000"/>
                </a:solidFill>
                <a:latin typeface="微软雅黑" panose="020B0503020204020204" pitchFamily="34" charset="-122"/>
                <a:ea typeface="微软雅黑" panose="020B0503020204020204" pitchFamily="34" charset="-122"/>
              </a:rPr>
              <a:t>信公众号</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a:t>
            </a:r>
            <a:r>
              <a:rPr lang="en-US" altLang="zh-CN" sz="1400" dirty="0">
                <a:solidFill>
                  <a:srgbClr val="FFC000"/>
                </a:solidFill>
                <a:latin typeface="微软雅黑" panose="020B0503020204020204" pitchFamily="34" charset="-122"/>
                <a:ea typeface="微软雅黑" panose="020B0503020204020204" pitchFamily="34" charset="-122"/>
              </a:rPr>
              <a:t>1</a:t>
            </a:r>
            <a:r>
              <a:rPr lang="zh-CN" altLang="en-US" sz="1400" dirty="0">
                <a:solidFill>
                  <a:srgbClr val="FFC000"/>
                </a:solidFill>
                <a:latin typeface="微软雅黑" panose="020B0503020204020204" pitchFamily="34" charset="-122"/>
                <a:ea typeface="微软雅黑" panose="020B0503020204020204" pitchFamily="34" charset="-122"/>
              </a:rPr>
              <a:t>）实现社区用户下单，提交废品回收订单；</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a:t>
            </a:r>
            <a:r>
              <a:rPr lang="en-US" altLang="zh-CN" sz="1400" dirty="0">
                <a:solidFill>
                  <a:srgbClr val="FFC000"/>
                </a:solidFill>
                <a:latin typeface="微软雅黑" panose="020B0503020204020204" pitchFamily="34" charset="-122"/>
                <a:ea typeface="微软雅黑" panose="020B0503020204020204" pitchFamily="34" charset="-122"/>
              </a:rPr>
              <a:t>2</a:t>
            </a:r>
            <a:r>
              <a:rPr lang="zh-CN" altLang="en-US" sz="1400" dirty="0">
                <a:solidFill>
                  <a:srgbClr val="FFC000"/>
                </a:solidFill>
                <a:latin typeface="微软雅黑" panose="020B0503020204020204" pitchFamily="34" charset="-122"/>
                <a:ea typeface="微软雅黑" panose="020B0503020204020204" pitchFamily="34" charset="-122"/>
              </a:rPr>
              <a:t>）系统自动派单给相应的废品回收员；</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a:t>
            </a:r>
            <a:r>
              <a:rPr lang="en-US" altLang="zh-CN" sz="1400" dirty="0">
                <a:solidFill>
                  <a:srgbClr val="FFC000"/>
                </a:solidFill>
                <a:latin typeface="微软雅黑" panose="020B0503020204020204" pitchFamily="34" charset="-122"/>
                <a:ea typeface="微软雅黑" panose="020B0503020204020204" pitchFamily="34" charset="-122"/>
              </a:rPr>
              <a:t>3</a:t>
            </a:r>
            <a:r>
              <a:rPr lang="zh-CN" altLang="en-US" sz="1400" dirty="0">
                <a:solidFill>
                  <a:srgbClr val="FFC000"/>
                </a:solidFill>
                <a:latin typeface="微软雅黑" panose="020B0503020204020204" pitchFamily="34" charset="-122"/>
                <a:ea typeface="微软雅黑" panose="020B0503020204020204" pitchFamily="34" charset="-122"/>
              </a:rPr>
              <a:t>）废品回收员上门回收废品，完成订单；</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a:t>
            </a:r>
            <a:r>
              <a:rPr lang="en-US" altLang="zh-CN" sz="1400" dirty="0">
                <a:solidFill>
                  <a:srgbClr val="FFC000"/>
                </a:solidFill>
                <a:latin typeface="微软雅黑" panose="020B0503020204020204" pitchFamily="34" charset="-122"/>
                <a:ea typeface="微软雅黑" panose="020B0503020204020204" pitchFamily="34" charset="-122"/>
              </a:rPr>
              <a:t>4</a:t>
            </a:r>
            <a:r>
              <a:rPr lang="zh-CN" altLang="en-US" sz="1400" dirty="0">
                <a:solidFill>
                  <a:srgbClr val="FFC000"/>
                </a:solidFill>
                <a:latin typeface="微软雅黑" panose="020B0503020204020204" pitchFamily="34" charset="-122"/>
                <a:ea typeface="微软雅黑" panose="020B0503020204020204" pitchFamily="34" charset="-122"/>
              </a:rPr>
              <a:t>）平台对社区用户的订单进行支付；</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a:t>
            </a:r>
            <a:r>
              <a:rPr lang="en-US" altLang="zh-CN" sz="1400" dirty="0">
                <a:solidFill>
                  <a:srgbClr val="FFC000"/>
                </a:solidFill>
                <a:latin typeface="微软雅黑" panose="020B0503020204020204" pitchFamily="34" charset="-122"/>
                <a:ea typeface="微软雅黑" panose="020B0503020204020204" pitchFamily="34" charset="-122"/>
              </a:rPr>
              <a:t>5</a:t>
            </a:r>
            <a:r>
              <a:rPr lang="zh-CN" altLang="en-US" sz="1400" dirty="0">
                <a:solidFill>
                  <a:srgbClr val="FFC000"/>
                </a:solidFill>
                <a:latin typeface="微软雅黑" panose="020B0503020204020204" pitchFamily="34" charset="-122"/>
                <a:ea typeface="微软雅黑" panose="020B0503020204020204" pitchFamily="34" charset="-122"/>
              </a:rPr>
              <a:t>）废品种类可管理、订单可管理、社区用户可管理、废品回收员可管理；</a:t>
            </a:r>
          </a:p>
          <a:p>
            <a:pPr algn="just">
              <a:lnSpc>
                <a:spcPct val="125000"/>
              </a:lnSpc>
            </a:pPr>
            <a:r>
              <a:rPr lang="zh-CN" altLang="en-US" sz="1400" dirty="0">
                <a:solidFill>
                  <a:srgbClr val="FFC000"/>
                </a:solidFill>
                <a:latin typeface="微软雅黑" panose="020B0503020204020204" pitchFamily="34" charset="-122"/>
                <a:ea typeface="微软雅黑" panose="020B0503020204020204" pitchFamily="34" charset="-122"/>
              </a:rPr>
              <a:t>（</a:t>
            </a:r>
            <a:r>
              <a:rPr lang="en-US" altLang="zh-CN" sz="1400" dirty="0">
                <a:solidFill>
                  <a:srgbClr val="FFC000"/>
                </a:solidFill>
                <a:latin typeface="微软雅黑" panose="020B0503020204020204" pitchFamily="34" charset="-122"/>
                <a:ea typeface="微软雅黑" panose="020B0503020204020204" pitchFamily="34" charset="-122"/>
              </a:rPr>
              <a:t>6</a:t>
            </a:r>
            <a:r>
              <a:rPr lang="zh-CN" altLang="en-US" sz="1400" dirty="0">
                <a:solidFill>
                  <a:srgbClr val="FFC000"/>
                </a:solidFill>
                <a:latin typeface="微软雅黑" panose="020B0503020204020204" pitchFamily="34" charset="-122"/>
                <a:ea typeface="微软雅黑" panose="020B0503020204020204" pitchFamily="34" charset="-122"/>
              </a:rPr>
              <a:t>）基于微信公众号实现整体业务，便于线上推广。</a:t>
            </a:r>
          </a:p>
          <a:p>
            <a:pPr algn="just">
              <a:lnSpc>
                <a:spcPct val="125000"/>
              </a:lnSpc>
            </a:pPr>
            <a:endParaRPr lang="zh-CN" altLang="en-US" sz="1400"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50185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440" y="1700808"/>
            <a:ext cx="6120680" cy="337015"/>
          </a:xfrm>
          <a:prstGeom prst="rect">
            <a:avLst/>
          </a:prstGeom>
          <a:noFill/>
        </p:spPr>
        <p:txBody>
          <a:bodyPr wrap="square" rtlCol="0">
            <a:spAutoFit/>
          </a:bodyPr>
          <a:lstStyle/>
          <a:p>
            <a:pPr algn="just">
              <a:lnSpc>
                <a:spcPct val="125000"/>
              </a:lnSpc>
            </a:pPr>
            <a:r>
              <a:rPr lang="zh-CN" altLang="en-US" sz="1400" b="1" dirty="0" smtClean="0">
                <a:solidFill>
                  <a:srgbClr val="FFC000"/>
                </a:solidFill>
                <a:latin typeface="微软雅黑" panose="020B0503020204020204" pitchFamily="34" charset="-122"/>
                <a:ea typeface="微软雅黑" panose="020B0503020204020204" pitchFamily="34" charset="-122"/>
              </a:rPr>
              <a:t>资源回收平台服务流程</a:t>
            </a:r>
            <a:endParaRPr lang="zh-CN" altLang="en-US" sz="1400" b="1" dirty="0">
              <a:solidFill>
                <a:srgbClr val="FFC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9416" y="980728"/>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服务流程</a:t>
            </a:r>
            <a:endParaRPr lang="zh-CN" altLang="en-US" sz="2400" dirty="0">
              <a:solidFill>
                <a:srgbClr val="FFC00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5332" y="1484784"/>
            <a:ext cx="5616624" cy="0"/>
          </a:xfrm>
          <a:prstGeom prst="line">
            <a:avLst/>
          </a:prstGeom>
          <a:ln>
            <a:solidFill>
              <a:srgbClr val="FFC715"/>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51964" y="6253723"/>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071320" y="1694174"/>
            <a:ext cx="6120680" cy="337015"/>
          </a:xfrm>
          <a:prstGeom prst="rect">
            <a:avLst/>
          </a:prstGeom>
          <a:noFill/>
        </p:spPr>
        <p:txBody>
          <a:bodyPr wrap="square" rtlCol="0">
            <a:spAutoFit/>
          </a:bodyPr>
          <a:lstStyle/>
          <a:p>
            <a:pPr algn="just">
              <a:lnSpc>
                <a:spcPct val="125000"/>
              </a:lnSpc>
            </a:pPr>
            <a:r>
              <a:rPr lang="zh-CN" altLang="en-US" sz="1400" b="1" dirty="0" smtClean="0">
                <a:solidFill>
                  <a:srgbClr val="FFC000"/>
                </a:solidFill>
                <a:latin typeface="微软雅黑" panose="020B0503020204020204" pitchFamily="34" charset="-122"/>
                <a:ea typeface="微软雅黑" panose="020B0503020204020204" pitchFamily="34" charset="-122"/>
              </a:rPr>
              <a:t>管理员</a:t>
            </a:r>
            <a:r>
              <a:rPr lang="zh-CN" altLang="en-US" sz="1400" b="1" dirty="0">
                <a:solidFill>
                  <a:srgbClr val="FFC000"/>
                </a:solidFill>
                <a:latin typeface="微软雅黑" panose="020B0503020204020204" pitchFamily="34" charset="-122"/>
                <a:ea typeface="微软雅黑" panose="020B0503020204020204" pitchFamily="34" charset="-122"/>
              </a:rPr>
              <a:t>平台服务流程</a:t>
            </a:r>
            <a:endParaRPr lang="zh-CN" altLang="en-US" sz="1400" dirty="0">
              <a:solidFill>
                <a:srgbClr val="FFC000"/>
              </a:solidFill>
              <a:latin typeface="微软雅黑" panose="020B0503020204020204" pitchFamily="34" charset="-122"/>
              <a:ea typeface="微软雅黑" panose="020B0503020204020204" pitchFamily="34" charset="-122"/>
            </a:endParaRPr>
          </a:p>
        </p:txBody>
      </p:sp>
      <p:pic>
        <p:nvPicPr>
          <p:cNvPr id="8" name="图片 7"/>
          <p:cNvPicPr/>
          <p:nvPr/>
        </p:nvPicPr>
        <p:blipFill rotWithShape="1">
          <a:blip r:embed="rId2"/>
          <a:srcRect l="13652" r="16719"/>
          <a:stretch/>
        </p:blipFill>
        <p:spPr>
          <a:xfrm>
            <a:off x="911424" y="2204864"/>
            <a:ext cx="3672408" cy="3140075"/>
          </a:xfrm>
          <a:prstGeom prst="rect">
            <a:avLst/>
          </a:prstGeom>
        </p:spPr>
      </p:pic>
      <p:pic>
        <p:nvPicPr>
          <p:cNvPr id="10" name="图片 9"/>
          <p:cNvPicPr/>
          <p:nvPr/>
        </p:nvPicPr>
        <p:blipFill rotWithShape="1">
          <a:blip r:embed="rId3"/>
          <a:srcRect l="15873" t="4830" r="11111"/>
          <a:stretch/>
        </p:blipFill>
        <p:spPr>
          <a:xfrm>
            <a:off x="5591944" y="2225128"/>
            <a:ext cx="3456384" cy="3119811"/>
          </a:xfrm>
          <a:prstGeom prst="rect">
            <a:avLst/>
          </a:prstGeom>
        </p:spPr>
      </p:pic>
    </p:spTree>
    <p:extLst>
      <p:ext uri="{BB962C8B-B14F-4D97-AF65-F5344CB8AC3E}">
        <p14:creationId xmlns:p14="http://schemas.microsoft.com/office/powerpoint/2010/main" val="410060300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440" y="1700808"/>
            <a:ext cx="6120680" cy="361637"/>
          </a:xfrm>
          <a:prstGeom prst="rect">
            <a:avLst/>
          </a:prstGeom>
          <a:noFill/>
        </p:spPr>
        <p:txBody>
          <a:bodyPr wrap="square" rtlCol="0">
            <a:spAutoFit/>
          </a:bodyPr>
          <a:lstStyle/>
          <a:p>
            <a:pPr algn="just">
              <a:lnSpc>
                <a:spcPct val="125000"/>
              </a:lnSpc>
            </a:pPr>
            <a:r>
              <a:rPr lang="zh-CN" altLang="en-US" sz="1400" b="1" dirty="0" smtClean="0">
                <a:solidFill>
                  <a:srgbClr val="FFC000"/>
                </a:solidFill>
                <a:latin typeface="微软雅黑" panose="020B0503020204020204" pitchFamily="34" charset="-122"/>
                <a:ea typeface="微软雅黑" panose="020B0503020204020204" pitchFamily="34" charset="-122"/>
              </a:rPr>
              <a:t>资源回收平台功能模块</a:t>
            </a:r>
            <a:endParaRPr lang="zh-CN" altLang="en-US" sz="1400" b="1" dirty="0">
              <a:solidFill>
                <a:srgbClr val="FFC00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39416" y="980728"/>
            <a:ext cx="1415772" cy="461665"/>
          </a:xfrm>
          <a:prstGeom prst="rect">
            <a:avLst/>
          </a:prstGeom>
          <a:noFill/>
        </p:spPr>
        <p:txBody>
          <a:bodyPr wrap="none" rtlCol="0">
            <a:spAutoFit/>
          </a:bodyPr>
          <a:lstStyle/>
          <a:p>
            <a:r>
              <a:rPr lang="zh-CN" altLang="en-US" sz="2400" dirty="0" smtClean="0">
                <a:solidFill>
                  <a:srgbClr val="FFC000"/>
                </a:solidFill>
                <a:latin typeface="微软雅黑" panose="020B0503020204020204" pitchFamily="34" charset="-122"/>
                <a:ea typeface="微软雅黑" panose="020B0503020204020204" pitchFamily="34" charset="-122"/>
              </a:rPr>
              <a:t>功能模块</a:t>
            </a:r>
            <a:endParaRPr lang="zh-CN" altLang="en-US" sz="2400" dirty="0">
              <a:solidFill>
                <a:srgbClr val="FFC000"/>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945332" y="1484784"/>
            <a:ext cx="5616624" cy="0"/>
          </a:xfrm>
          <a:prstGeom prst="line">
            <a:avLst/>
          </a:prstGeom>
          <a:ln>
            <a:solidFill>
              <a:srgbClr val="FFC715"/>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851964" y="6253723"/>
            <a:ext cx="1361270" cy="261610"/>
          </a:xfrm>
          <a:prstGeom prst="rect">
            <a:avLst/>
          </a:prstGeom>
          <a:noFill/>
        </p:spPr>
        <p:txBody>
          <a:bodyPr wrap="none" rtlCol="0">
            <a:spAutoFit/>
          </a:bodyPr>
          <a:lstStyle/>
          <a:p>
            <a:r>
              <a:rPr lang="en-US" altLang="zh-CN" sz="1100" dirty="0" smtClean="0">
                <a:solidFill>
                  <a:srgbClr val="FFC000"/>
                </a:solidFill>
                <a:latin typeface="微软雅黑" panose="020B0503020204020204" pitchFamily="34" charset="-122"/>
                <a:ea typeface="微软雅黑" panose="020B0503020204020204" pitchFamily="34" charset="-122"/>
              </a:rPr>
              <a:t>The Commitment</a:t>
            </a:r>
            <a:endParaRPr lang="zh-CN" altLang="en-US" sz="1100" dirty="0">
              <a:solidFill>
                <a:srgbClr val="FFC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071320" y="1694174"/>
            <a:ext cx="6120680" cy="337015"/>
          </a:xfrm>
          <a:prstGeom prst="rect">
            <a:avLst/>
          </a:prstGeom>
          <a:noFill/>
        </p:spPr>
        <p:txBody>
          <a:bodyPr wrap="square" rtlCol="0">
            <a:spAutoFit/>
          </a:bodyPr>
          <a:lstStyle/>
          <a:p>
            <a:pPr algn="just">
              <a:lnSpc>
                <a:spcPct val="125000"/>
              </a:lnSpc>
            </a:pPr>
            <a:r>
              <a:rPr lang="zh-CN" altLang="en-US" sz="1400" b="1" dirty="0" smtClean="0">
                <a:solidFill>
                  <a:srgbClr val="FFC000"/>
                </a:solidFill>
                <a:latin typeface="微软雅黑" panose="020B0503020204020204" pitchFamily="34" charset="-122"/>
                <a:ea typeface="微软雅黑" panose="020B0503020204020204" pitchFamily="34" charset="-122"/>
              </a:rPr>
              <a:t>管理员平台功能模块</a:t>
            </a:r>
            <a:endParaRPr lang="zh-CN" altLang="en-US" sz="1400" dirty="0">
              <a:solidFill>
                <a:srgbClr val="FFC000"/>
              </a:solidFill>
              <a:latin typeface="微软雅黑" panose="020B0503020204020204" pitchFamily="34" charset="-122"/>
              <a:ea typeface="微软雅黑" panose="020B0503020204020204" pitchFamily="34" charset="-122"/>
            </a:endParaRPr>
          </a:p>
        </p:txBody>
      </p:sp>
      <p:pic>
        <p:nvPicPr>
          <p:cNvPr id="9" name="图片 8"/>
          <p:cNvPicPr/>
          <p:nvPr/>
        </p:nvPicPr>
        <p:blipFill rotWithShape="1">
          <a:blip r:embed="rId2"/>
          <a:srcRect l="16383" t="17188" r="16719" b="5848"/>
          <a:stretch/>
        </p:blipFill>
        <p:spPr>
          <a:xfrm>
            <a:off x="945332" y="2566722"/>
            <a:ext cx="3528392" cy="2520280"/>
          </a:xfrm>
          <a:prstGeom prst="rect">
            <a:avLst/>
          </a:prstGeom>
        </p:spPr>
      </p:pic>
      <p:pic>
        <p:nvPicPr>
          <p:cNvPr id="11" name="图片 10"/>
          <p:cNvPicPr/>
          <p:nvPr/>
        </p:nvPicPr>
        <p:blipFill rotWithShape="1">
          <a:blip r:embed="rId3"/>
          <a:srcRect l="7269" t="7652" r="5502" b="7722"/>
          <a:stretch/>
        </p:blipFill>
        <p:spPr>
          <a:xfrm>
            <a:off x="5447928" y="2574980"/>
            <a:ext cx="3312368" cy="2649894"/>
          </a:xfrm>
          <a:prstGeom prst="rect">
            <a:avLst/>
          </a:prstGeom>
        </p:spPr>
      </p:pic>
    </p:spTree>
    <p:extLst>
      <p:ext uri="{BB962C8B-B14F-4D97-AF65-F5344CB8AC3E}">
        <p14:creationId xmlns:p14="http://schemas.microsoft.com/office/powerpoint/2010/main" val="5054893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1241</TotalTime>
  <Words>1226</Words>
  <Application>Microsoft Office PowerPoint</Application>
  <PresentationFormat>宽屏</PresentationFormat>
  <Paragraphs>200</Paragraphs>
  <Slides>22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22</vt:i4>
      </vt:variant>
    </vt:vector>
  </HeadingPairs>
  <TitlesOfParts>
    <vt:vector size="28" baseType="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wjl</dc:creator>
  <cp:lastModifiedBy>JHN</cp:lastModifiedBy>
  <cp:revision>103</cp:revision>
  <dcterms:created xsi:type="dcterms:W3CDTF">2015-06-07T02:21:45Z</dcterms:created>
  <dcterms:modified xsi:type="dcterms:W3CDTF">2018-04-16T03:04:09Z</dcterms:modified>
</cp:coreProperties>
</file>